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631" r:id="rId2"/>
    <p:sldId id="632" r:id="rId3"/>
    <p:sldId id="645" r:id="rId4"/>
    <p:sldId id="646" r:id="rId5"/>
    <p:sldId id="647" r:id="rId6"/>
    <p:sldId id="648" r:id="rId7"/>
    <p:sldId id="649" r:id="rId8"/>
    <p:sldId id="650" r:id="rId9"/>
    <p:sldId id="651" r:id="rId10"/>
    <p:sldId id="652" r:id="rId11"/>
    <p:sldId id="653" r:id="rId12"/>
    <p:sldId id="654" r:id="rId13"/>
    <p:sldId id="655" r:id="rId14"/>
    <p:sldId id="674" r:id="rId15"/>
    <p:sldId id="656" r:id="rId16"/>
    <p:sldId id="657" r:id="rId17"/>
    <p:sldId id="658" r:id="rId18"/>
    <p:sldId id="659" r:id="rId19"/>
    <p:sldId id="660" r:id="rId20"/>
    <p:sldId id="661" r:id="rId21"/>
    <p:sldId id="662" r:id="rId22"/>
    <p:sldId id="663" r:id="rId23"/>
    <p:sldId id="664" r:id="rId24"/>
    <p:sldId id="665" r:id="rId25"/>
    <p:sldId id="666" r:id="rId26"/>
    <p:sldId id="667" r:id="rId27"/>
    <p:sldId id="668" r:id="rId28"/>
    <p:sldId id="669" r:id="rId29"/>
    <p:sldId id="670" r:id="rId30"/>
    <p:sldId id="671" r:id="rId31"/>
    <p:sldId id="672" r:id="rId32"/>
    <p:sldId id="673" r:id="rId33"/>
    <p:sldId id="272" r:id="rId34"/>
    <p:sldId id="675" r:id="rId35"/>
    <p:sldId id="54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CCFF"/>
    <a:srgbClr val="4708C4"/>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5244" autoAdjust="0"/>
  </p:normalViewPr>
  <p:slideViewPr>
    <p:cSldViewPr>
      <p:cViewPr>
        <p:scale>
          <a:sx n="56" d="100"/>
          <a:sy n="56" d="100"/>
        </p:scale>
        <p:origin x="-1008" y="-26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3/26/2022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3/26/2022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3/26/2022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41"/>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1"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3/26/2022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2"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2" y="2347917"/>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3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3/26/2022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3/26/2022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1"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1"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3/26/2022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3/26/2022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3/26/2022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3/26/2022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3/26/2022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3/26/2022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3/26/2022</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xmlns="" id="{AECE32EE-7286-4044-BC1A-53241950AB2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854" y="27166"/>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xmlns="" id="{78050077-E24D-4246-BE7C-71E98F9A160F}"/>
              </a:ext>
            </a:extLst>
          </p:cNvPr>
          <p:cNvPicPr>
            <a:picLocks noChangeAspect="1"/>
          </p:cNvPicPr>
          <p:nvPr userDrawn="1"/>
        </p:nvPicPr>
        <p:blipFill>
          <a:blip r:embed="rId15"/>
          <a:stretch>
            <a:fillRect/>
          </a:stretch>
        </p:blipFill>
        <p:spPr>
          <a:xfrm>
            <a:off x="11506200" y="27166"/>
            <a:ext cx="639948" cy="639830"/>
          </a:xfrm>
          <a:prstGeom prst="rect">
            <a:avLst/>
          </a:prstGeom>
        </p:spPr>
      </p:pic>
      <p:sp>
        <p:nvSpPr>
          <p:cNvPr id="9" name="TextBox 8">
            <a:extLst>
              <a:ext uri="{FF2B5EF4-FFF2-40B4-BE49-F238E27FC236}">
                <a16:creationId xmlns:a16="http://schemas.microsoft.com/office/drawing/2014/main" xmlns="" id="{80FFC769-2FF5-4255-956E-2C23E2C5F376}"/>
              </a:ext>
            </a:extLst>
          </p:cNvPr>
          <p:cNvSpPr txBox="1"/>
          <p:nvPr userDrawn="1"/>
        </p:nvSpPr>
        <p:spPr>
          <a:xfrm>
            <a:off x="1143001" y="26721"/>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xmlns="" id="{04C7B003-50A9-471B-8DC3-F129A3E60B43}"/>
              </a:ext>
            </a:extLst>
          </p:cNvPr>
          <p:cNvCxnSpPr/>
          <p:nvPr userDrawn="1"/>
        </p:nvCxnSpPr>
        <p:spPr>
          <a:xfrm>
            <a:off x="0" y="666996"/>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b="0" dirty="0">
                <a:latin typeface="Preeti" pitchFamily="2" charset="0"/>
                <a:cs typeface="Arial" pitchFamily="34" charset="0"/>
              </a:rPr>
              <a:t/>
            </a:r>
            <a:br>
              <a:rPr lang="ne-NP" b="0" dirty="0">
                <a:latin typeface="Preeti" pitchFamily="2" charset="0"/>
                <a:cs typeface="Arial" pitchFamily="34" charset="0"/>
              </a:rPr>
            </a:br>
            <a:r>
              <a:rPr lang="ne-NP" sz="2800" dirty="0">
                <a:solidFill>
                  <a:srgbClr val="4708C4"/>
                </a:solidFill>
                <a:latin typeface="Preeti"/>
                <a:cs typeface="Kalimati" pitchFamily="2"/>
              </a:rPr>
              <a:t>प्रशिक्षकको लागि क्षेत्रीयस्तरको तालिम</a:t>
            </a:r>
            <a:r>
              <a:rPr lang="ne-NP" sz="2800" dirty="0">
                <a:solidFill>
                  <a:srgbClr val="000000"/>
                </a:solidFill>
                <a:latin typeface="Preeti"/>
                <a:cs typeface="Kalimati" pitchFamily="2"/>
              </a:rPr>
              <a:t/>
            </a:r>
            <a:br>
              <a:rPr lang="ne-NP" sz="2800" dirty="0">
                <a:solidFill>
                  <a:srgbClr val="000000"/>
                </a:solidFill>
                <a:latin typeface="Preeti"/>
                <a:cs typeface="Kalimati" pitchFamily="2"/>
              </a:rPr>
            </a:br>
            <a:r>
              <a:rPr lang="ne-NP" sz="2800" dirty="0">
                <a:solidFill>
                  <a:srgbClr val="000000"/>
                </a:solidFill>
                <a:latin typeface="Preeti"/>
                <a:cs typeface="Kalimati" pitchFamily="2"/>
              </a:rPr>
              <a:t>मितिः चैत्र </a:t>
            </a:r>
            <a:r>
              <a:rPr lang="ne-NP" sz="2800" dirty="0" smtClean="0">
                <a:solidFill>
                  <a:srgbClr val="000000"/>
                </a:solidFill>
                <a:latin typeface="Preeti"/>
                <a:cs typeface="Kalimati" pitchFamily="2"/>
              </a:rPr>
              <a:t>२१,</a:t>
            </a:r>
            <a:r>
              <a:rPr lang="en-US" sz="2800" dirty="0" smtClean="0">
                <a:solidFill>
                  <a:srgbClr val="000000"/>
                </a:solidFill>
                <a:latin typeface="Preeti"/>
                <a:cs typeface="Kalimati" pitchFamily="2"/>
              </a:rPr>
              <a:t> </a:t>
            </a:r>
            <a:r>
              <a:rPr lang="ne-NP" sz="2800" dirty="0">
                <a:solidFill>
                  <a:srgbClr val="000000"/>
                </a:solidFill>
                <a:latin typeface="Preeti"/>
                <a:cs typeface="Kalimati" pitchFamily="2"/>
              </a:rPr>
              <a:t>२०७८</a:t>
            </a:r>
            <a:br>
              <a:rPr lang="ne-NP" sz="2800" dirty="0">
                <a:solidFill>
                  <a:srgbClr val="000000"/>
                </a:solidFill>
                <a:latin typeface="Preeti"/>
                <a:cs typeface="Kalimati" pitchFamily="2"/>
              </a:rPr>
            </a:br>
            <a:r>
              <a:rPr lang="ne-NP" sz="2000" dirty="0">
                <a:solidFill>
                  <a:srgbClr val="000000"/>
                </a:solidFill>
                <a:latin typeface="Preeti"/>
                <a:cs typeface="Kalimati" pitchFamily="2"/>
              </a:rPr>
              <a:t>बाँके, मोरङ</a:t>
            </a:r>
            <a:r>
              <a:rPr lang="en-US" sz="3600" dirty="0">
                <a:solidFill>
                  <a:srgbClr val="000000"/>
                </a:solidFill>
                <a:latin typeface="Preeti"/>
                <a:cs typeface="Kalimati" pitchFamily="2"/>
              </a:rPr>
              <a:t/>
            </a:r>
            <a:br>
              <a:rPr lang="en-US" sz="3600" dirty="0">
                <a:solidFill>
                  <a:srgbClr val="000000"/>
                </a:solidFill>
                <a:latin typeface="Preeti"/>
                <a:cs typeface="Kalimati" pitchFamily="2"/>
              </a:rPr>
            </a:br>
            <a:r>
              <a:rPr lang="en-US" sz="3600" dirty="0">
                <a:solidFill>
                  <a:schemeClr val="tx2"/>
                </a:solidFill>
                <a:latin typeface="Preeti"/>
                <a:cs typeface="Kalimati" pitchFamily="2"/>
              </a:rPr>
              <a:t/>
            </a:r>
            <a:br>
              <a:rPr lang="en-US" sz="3600" dirty="0">
                <a:solidFill>
                  <a:schemeClr val="tx2"/>
                </a:solidFill>
                <a:latin typeface="Preeti"/>
                <a:cs typeface="Kalimati" pitchFamily="2"/>
              </a:rPr>
            </a:b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a16="http://schemas.microsoft.com/office/drawing/2014/main" xmlns="" id="{B3BA6E71-2ED7-4E78-9BD9-383B3C7F7960}"/>
              </a:ext>
            </a:extLst>
          </p:cNvPr>
          <p:cNvSpPr txBox="1"/>
          <p:nvPr/>
        </p:nvSpPr>
        <p:spPr>
          <a:xfrm>
            <a:off x="63270" y="4800602"/>
            <a:ext cx="9271000" cy="904863"/>
          </a:xfrm>
          <a:prstGeom prst="rect">
            <a:avLst/>
          </a:prstGeom>
          <a:noFill/>
        </p:spPr>
        <p:txBody>
          <a:bodyPr wrap="square">
            <a:spAutoFit/>
          </a:bodyPr>
          <a:lstStyle/>
          <a:p>
            <a:pPr algn="ctr">
              <a:spcBef>
                <a:spcPct val="10000"/>
              </a:spcBef>
              <a:spcAft>
                <a:spcPct val="10000"/>
              </a:spcAft>
            </a:pPr>
            <a:r>
              <a:rPr lang="ne-NP" sz="2400" dirty="0" smtClean="0">
                <a:solidFill>
                  <a:srgbClr val="002060"/>
                </a:solidFill>
                <a:latin typeface="Preeti"/>
                <a:cs typeface="Kalimati" pitchFamily="2"/>
              </a:rPr>
              <a:t>संस्थागत कृषिचलनहरुको तथ्याङ्क सङ्कलन </a:t>
            </a:r>
          </a:p>
          <a:p>
            <a:pPr algn="ctr">
              <a:spcBef>
                <a:spcPct val="10000"/>
              </a:spcBef>
              <a:spcAft>
                <a:spcPct val="10000"/>
              </a:spcAft>
            </a:pPr>
            <a:r>
              <a:rPr lang="ne-NP" sz="2400" dirty="0" smtClean="0">
                <a:solidFill>
                  <a:srgbClr val="002060"/>
                </a:solidFill>
                <a:latin typeface="Preeti"/>
                <a:cs typeface="Kalimati" pitchFamily="2"/>
              </a:rPr>
              <a:t>गणना सुपरवेक्षण फारामहरु</a:t>
            </a:r>
            <a:endParaRPr lang="ne-NP" sz="2400" dirty="0">
              <a:solidFill>
                <a:srgbClr val="4708C4"/>
              </a:solidFill>
              <a:latin typeface="Preeti"/>
              <a:cs typeface="Kalimati" pitchFamily="2"/>
            </a:endParaRPr>
          </a:p>
        </p:txBody>
      </p:sp>
      <p:sp>
        <p:nvSpPr>
          <p:cNvPr id="4" name="Slide Number Placeholder 3">
            <a:extLst>
              <a:ext uri="{FF2B5EF4-FFF2-40B4-BE49-F238E27FC236}">
                <a16:creationId xmlns:a16="http://schemas.microsoft.com/office/drawing/2014/main" xmlns=""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a16="http://schemas.microsoft.com/office/drawing/2014/main" xmlns="" id="{601A41DD-702D-4F97-A023-C767D3F565F0}"/>
              </a:ext>
            </a:extLst>
          </p:cNvPr>
          <p:cNvSpPr txBox="1"/>
          <p:nvPr/>
        </p:nvSpPr>
        <p:spPr>
          <a:xfrm>
            <a:off x="8915401" y="4126470"/>
            <a:ext cx="3276600" cy="461665"/>
          </a:xfrm>
          <a:prstGeom prst="rect">
            <a:avLst/>
          </a:prstGeom>
          <a:noFill/>
        </p:spPr>
        <p:txBody>
          <a:bodyPr wrap="square" rtlCol="0">
            <a:spAutoFit/>
          </a:bodyPr>
          <a:lstStyle/>
          <a:p>
            <a:pPr algn="ctr"/>
            <a:r>
              <a:rPr lang="ne-NP" sz="2400" b="1" dirty="0" smtClean="0">
                <a:solidFill>
                  <a:srgbClr val="0070C0"/>
                </a:solidFill>
                <a:cs typeface="Kalimati" panose="00000400000000000000" pitchFamily="2"/>
              </a:rPr>
              <a:t>सातौ</a:t>
            </a:r>
            <a:r>
              <a:rPr lang="en-US" sz="2400" b="1" dirty="0" smtClean="0">
                <a:solidFill>
                  <a:srgbClr val="0070C0"/>
                </a:solidFill>
                <a:cs typeface="Kalimati" panose="00000400000000000000" pitchFamily="2"/>
              </a:rPr>
              <a:t>  </a:t>
            </a:r>
            <a:r>
              <a:rPr lang="ne-NP" sz="2400" b="1" dirty="0" smtClean="0">
                <a:solidFill>
                  <a:srgbClr val="0070C0"/>
                </a:solidFill>
                <a:cs typeface="Kalimati" panose="00000400000000000000" pitchFamily="2"/>
              </a:rPr>
              <a:t>दिनको दोस्रो 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15316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685800"/>
            <a:ext cx="9525000" cy="6093976"/>
          </a:xfrm>
          <a:prstGeom prst="rect">
            <a:avLst/>
          </a:prstGeom>
          <a:ln w="38100">
            <a:solidFill>
              <a:schemeClr val="tx1">
                <a:lumMod val="50000"/>
                <a:lumOff val="50000"/>
              </a:schemeClr>
            </a:solidFill>
          </a:ln>
        </p:spPr>
        <p:txBody>
          <a:bodyPr wrap="square">
            <a:spAutoFit/>
          </a:bodyPr>
          <a:lstStyle/>
          <a:p>
            <a:pPr algn="just">
              <a:lnSpc>
                <a:spcPct val="150000"/>
              </a:lnSpc>
            </a:pPr>
            <a:r>
              <a:rPr lang="ne-NP" sz="2000" b="1" dirty="0">
                <a:cs typeface="Kalimati" pitchFamily="2"/>
              </a:rPr>
              <a:t>निम्न संख्यामा सञ्चालित सवै </a:t>
            </a:r>
            <a:r>
              <a:rPr lang="ne-NP" sz="2000" b="1" dirty="0" smtClean="0">
                <a:cs typeface="Kalimati" pitchFamily="2"/>
              </a:rPr>
              <a:t>पशुपन्छीपालन कार्यहरु </a:t>
            </a:r>
            <a:endParaRPr lang="ne-NP" sz="2000" b="1" dirty="0">
              <a:cs typeface="Kalimati" pitchFamily="2"/>
            </a:endParaRPr>
          </a:p>
          <a:p>
            <a:pPr marL="342900" indent="-342900" algn="just">
              <a:lnSpc>
                <a:spcPct val="150000"/>
              </a:lnSpc>
              <a:buFont typeface="Wingdings" pitchFamily="2" charset="2"/>
              <a:buChar char="ü"/>
            </a:pPr>
            <a:r>
              <a:rPr lang="ne-NP" sz="2000" dirty="0">
                <a:cs typeface="Kalimati" pitchFamily="2"/>
              </a:rPr>
              <a:t>गाईपालन (दुधदिने उमेर समुहका कम्तिमा ३५ वटा गाई भएका)  </a:t>
            </a:r>
          </a:p>
          <a:p>
            <a:pPr marL="342900" indent="-342900" algn="just">
              <a:lnSpc>
                <a:spcPct val="150000"/>
              </a:lnSpc>
              <a:buFont typeface="Wingdings" pitchFamily="2" charset="2"/>
              <a:buChar char="ü"/>
            </a:pPr>
            <a:r>
              <a:rPr lang="ne-NP" sz="2000" dirty="0">
                <a:cs typeface="Kalimati" pitchFamily="2"/>
              </a:rPr>
              <a:t>भैसीपालन (दुधदिने उमेर समुहका कम्तिमा २५ वटा भैसी भएका) </a:t>
            </a:r>
          </a:p>
          <a:p>
            <a:pPr marL="342900" indent="-342900" algn="just">
              <a:lnSpc>
                <a:spcPct val="150000"/>
              </a:lnSpc>
              <a:buFont typeface="Wingdings" pitchFamily="2" charset="2"/>
              <a:buChar char="ü"/>
            </a:pPr>
            <a:r>
              <a:rPr lang="ne-NP" sz="2000" dirty="0">
                <a:cs typeface="Kalimati" pitchFamily="2"/>
              </a:rPr>
              <a:t>राँगापालन (मासुका लागि कम्तिमा २५ वटा राँगा भएका) </a:t>
            </a:r>
          </a:p>
          <a:p>
            <a:pPr marL="342900" indent="-342900" algn="just">
              <a:lnSpc>
                <a:spcPct val="150000"/>
              </a:lnSpc>
              <a:buFont typeface="Wingdings" pitchFamily="2" charset="2"/>
              <a:buChar char="ü"/>
            </a:pPr>
            <a:r>
              <a:rPr lang="ne-NP" sz="2000" dirty="0">
                <a:cs typeface="Kalimati" pitchFamily="2"/>
              </a:rPr>
              <a:t>बाख्रापालन (कम्तिमा १५० वटा खसीबाख्रा भएका) </a:t>
            </a:r>
          </a:p>
          <a:p>
            <a:pPr marL="342900" indent="-342900" algn="just">
              <a:lnSpc>
                <a:spcPct val="150000"/>
              </a:lnSpc>
              <a:buFont typeface="Wingdings" pitchFamily="2" charset="2"/>
              <a:buChar char="ü"/>
            </a:pPr>
            <a:r>
              <a:rPr lang="ne-NP" sz="2000" dirty="0">
                <a:cs typeface="Kalimati" pitchFamily="2"/>
              </a:rPr>
              <a:t>च्यांग्रापालन (कम्तिमा १५० वटा च्यांग्रा भएका) </a:t>
            </a:r>
          </a:p>
          <a:p>
            <a:pPr marL="342900" indent="-342900" algn="just">
              <a:lnSpc>
                <a:spcPct val="150000"/>
              </a:lnSpc>
              <a:buFont typeface="Wingdings" pitchFamily="2" charset="2"/>
              <a:buChar char="ü"/>
            </a:pPr>
            <a:r>
              <a:rPr lang="ne-NP" sz="2000" dirty="0">
                <a:cs typeface="Kalimati" pitchFamily="2"/>
              </a:rPr>
              <a:t>भेडापालन (कम्तिमा १५० वटा भेडा भएका)</a:t>
            </a:r>
          </a:p>
          <a:p>
            <a:pPr marL="342900" indent="-342900" algn="just">
              <a:lnSpc>
                <a:spcPct val="150000"/>
              </a:lnSpc>
              <a:buFont typeface="Wingdings" pitchFamily="2" charset="2"/>
              <a:buChar char="ü"/>
            </a:pPr>
            <a:r>
              <a:rPr lang="ne-NP" sz="2000" dirty="0">
                <a:cs typeface="Kalimati" pitchFamily="2"/>
              </a:rPr>
              <a:t>बंगुर÷सुंगुर पालन (पाठापाठी उत्पादनको लागि कम्तिमा ३० वटा माउ भएका)</a:t>
            </a:r>
          </a:p>
          <a:p>
            <a:pPr marL="342900" indent="-342900" algn="just">
              <a:lnSpc>
                <a:spcPct val="150000"/>
              </a:lnSpc>
              <a:buFont typeface="Wingdings" pitchFamily="2" charset="2"/>
              <a:buChar char="ü"/>
            </a:pPr>
            <a:r>
              <a:rPr lang="ne-NP" sz="2000" dirty="0">
                <a:cs typeface="Kalimati" pitchFamily="2"/>
              </a:rPr>
              <a:t>बंगुर÷सुंगुर पालन (मासुको लागि ६ महिना पुरा भएका कम्तिमा ६० वटा भएका)</a:t>
            </a:r>
          </a:p>
          <a:p>
            <a:pPr marL="342900" indent="-342900" algn="just">
              <a:lnSpc>
                <a:spcPct val="150000"/>
              </a:lnSpc>
              <a:buFont typeface="Wingdings" pitchFamily="2" charset="2"/>
              <a:buChar char="ü"/>
            </a:pPr>
            <a:r>
              <a:rPr lang="ne-NP" sz="2000" dirty="0">
                <a:cs typeface="Kalimati" pitchFamily="2"/>
              </a:rPr>
              <a:t>ब्रोइलर कुखुरापालन (कम्तिमा एक लटमा ५००० ब्रोइलर पालेका)</a:t>
            </a:r>
          </a:p>
          <a:p>
            <a:pPr marL="342900" indent="-342900" algn="just">
              <a:lnSpc>
                <a:spcPct val="150000"/>
              </a:lnSpc>
              <a:buFont typeface="Wingdings" pitchFamily="2" charset="2"/>
              <a:buChar char="ü"/>
            </a:pPr>
            <a:r>
              <a:rPr lang="ne-NP" sz="2000" dirty="0">
                <a:cs typeface="Kalimati" pitchFamily="2"/>
              </a:rPr>
              <a:t>लेयर्स कुखुरापालन (कम्तिमा १०००० लेयर्स पालेका)</a:t>
            </a:r>
          </a:p>
          <a:p>
            <a:pPr marL="342900" indent="-342900" algn="just">
              <a:lnSpc>
                <a:spcPct val="150000"/>
              </a:lnSpc>
              <a:buFont typeface="Wingdings" pitchFamily="2" charset="2"/>
              <a:buChar char="ü"/>
            </a:pPr>
            <a:r>
              <a:rPr lang="ne-NP" sz="2000" dirty="0">
                <a:cs typeface="Kalimati" pitchFamily="2"/>
              </a:rPr>
              <a:t>प्यारेण्ट÷ग्राण्डप्यारेण्टपालन (कम्तिमा १०००० प्यारेण्ट÷ग्राण्डप्यारेण्ट पालेका)</a:t>
            </a:r>
          </a:p>
          <a:p>
            <a:pPr marL="342900" indent="-342900" algn="just">
              <a:lnSpc>
                <a:spcPct val="150000"/>
              </a:lnSpc>
              <a:buFont typeface="Wingdings" pitchFamily="2" charset="2"/>
              <a:buChar char="ü"/>
            </a:pPr>
            <a:r>
              <a:rPr lang="ne-NP" sz="2000" dirty="0">
                <a:cs typeface="Kalimati" pitchFamily="2"/>
              </a:rPr>
              <a:t>अन्य (खुलाउने) अष्ट्रिच, ड्रागन फ्रुट......</a:t>
            </a:r>
          </a:p>
        </p:txBody>
      </p:sp>
    </p:spTree>
    <p:extLst>
      <p:ext uri="{BB962C8B-B14F-4D97-AF65-F5344CB8AC3E}">
        <p14:creationId xmlns:p14="http://schemas.microsoft.com/office/powerpoint/2010/main" val="1282992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511" y="671691"/>
            <a:ext cx="11963400" cy="5632311"/>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b="1" dirty="0">
                <a:cs typeface="Kalimati" pitchFamily="2"/>
              </a:rPr>
              <a:t>संस्थागत कृषिचलनको गणना गर्दा ध्यान दिनुपर्ने </a:t>
            </a:r>
            <a:r>
              <a:rPr lang="ne-NP" sz="2400" b="1" dirty="0" smtClean="0">
                <a:cs typeface="Kalimati" pitchFamily="2"/>
              </a:rPr>
              <a:t>विषयहरुः</a:t>
            </a:r>
            <a:endParaRPr lang="ne-NP" sz="2400" b="1" dirty="0">
              <a:cs typeface="Kalimati" pitchFamily="2"/>
            </a:endParaRPr>
          </a:p>
          <a:p>
            <a:pPr marL="342900" indent="-342900" algn="just">
              <a:lnSpc>
                <a:spcPct val="150000"/>
              </a:lnSpc>
              <a:buFont typeface="Wingdings" pitchFamily="2" charset="2"/>
              <a:buChar char="v"/>
            </a:pPr>
            <a:r>
              <a:rPr lang="ne-NP" sz="2400" dirty="0">
                <a:cs typeface="Kalimati" pitchFamily="2"/>
              </a:rPr>
              <a:t>कृषिगणना कार्यालयले उपलब्ध गराएको संस्थागत कृषिचलनको सूचीमा रहेका कृषिचलनहरुको लगत २ भर्नुपर्दछ । </a:t>
            </a:r>
          </a:p>
          <a:p>
            <a:pPr marL="342900" indent="-342900" algn="just">
              <a:lnSpc>
                <a:spcPct val="150000"/>
              </a:lnSpc>
              <a:buFont typeface="Wingdings" pitchFamily="2" charset="2"/>
              <a:buChar char="v"/>
            </a:pPr>
            <a:r>
              <a:rPr lang="ne-NP" sz="2400" dirty="0">
                <a:cs typeface="Kalimati" pitchFamily="2"/>
              </a:rPr>
              <a:t>संस्थागत कृषिचलनको विवरण भर्दा अगाडिको कभरपेजमा ठूलो अक्षरले </a:t>
            </a:r>
            <a:r>
              <a:rPr lang="ne-NP" sz="2400" b="1" dirty="0">
                <a:cs typeface="Kalimati" pitchFamily="2"/>
              </a:rPr>
              <a:t>“संस्थागत कृषिचलन” </a:t>
            </a:r>
            <a:r>
              <a:rPr lang="ne-NP" sz="2400" dirty="0">
                <a:cs typeface="Kalimati" pitchFamily="2"/>
              </a:rPr>
              <a:t>भनी लेख्नुपर्दछ ।</a:t>
            </a:r>
          </a:p>
          <a:p>
            <a:pPr marL="342900" indent="-342900" algn="just">
              <a:lnSpc>
                <a:spcPct val="150000"/>
              </a:lnSpc>
              <a:buFont typeface="Wingdings" pitchFamily="2" charset="2"/>
              <a:buChar char="v"/>
            </a:pPr>
            <a:r>
              <a:rPr lang="ne-NP" sz="2400" dirty="0">
                <a:cs typeface="Kalimati" pitchFamily="2"/>
              </a:rPr>
              <a:t>संस्थागत कृषिचलनलाई नै कृषक परिवार वा कृषिचलन मानी विवरण भर्नुपर्दछ </a:t>
            </a:r>
            <a:r>
              <a:rPr lang="ne-NP" sz="2400" dirty="0" smtClean="0">
                <a:cs typeface="Kalimati" pitchFamily="2"/>
              </a:rPr>
              <a:t>।</a:t>
            </a:r>
          </a:p>
          <a:p>
            <a:pPr marL="342900" indent="-342900" algn="just">
              <a:lnSpc>
                <a:spcPct val="150000"/>
              </a:lnSpc>
              <a:buFont typeface="Wingdings" pitchFamily="2" charset="2"/>
              <a:buChar char="v"/>
            </a:pPr>
            <a:r>
              <a:rPr lang="ne-NP" sz="2400" dirty="0">
                <a:cs typeface="Kalimati" pitchFamily="2"/>
              </a:rPr>
              <a:t>कृषिगणना कार्यालयले उपलब्ध गराएको संस्थागत कृषिचलनको सूचीमा रहेका कृषिचलनहरुको लगत २ भर्नुपर्दछ । </a:t>
            </a:r>
          </a:p>
          <a:p>
            <a:pPr marL="342900" indent="-342900" algn="just">
              <a:lnSpc>
                <a:spcPct val="150000"/>
              </a:lnSpc>
              <a:buFont typeface="Wingdings" pitchFamily="2" charset="2"/>
              <a:buChar char="v"/>
            </a:pPr>
            <a:r>
              <a:rPr lang="ne-NP" sz="2400" dirty="0">
                <a:cs typeface="Kalimati" pitchFamily="2"/>
              </a:rPr>
              <a:t>संस्थागत कृषिचलनको विवरण भर्दा अगाडिको कभरपेजमा ठूलो अक्षरले “संस्थागत कृषिचलन” भनी लेख्नुपर्दछ </a:t>
            </a:r>
            <a:r>
              <a:rPr lang="ne-NP" sz="2400" dirty="0" smtClean="0">
                <a:cs typeface="Kalimati" pitchFamily="2"/>
              </a:rPr>
              <a:t>।</a:t>
            </a:r>
            <a:endParaRPr lang="ne-NP" sz="2400" dirty="0">
              <a:cs typeface="Kalimati" pitchFamily="2"/>
            </a:endParaRPr>
          </a:p>
        </p:txBody>
      </p:sp>
    </p:spTree>
    <p:extLst>
      <p:ext uri="{BB962C8B-B14F-4D97-AF65-F5344CB8AC3E}">
        <p14:creationId xmlns:p14="http://schemas.microsoft.com/office/powerpoint/2010/main" val="2932264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90600"/>
            <a:ext cx="11582400" cy="4893647"/>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संस्थागत कृषिचलनको गणना गर्दा ध्यान दिनुपर्ने </a:t>
            </a:r>
            <a:r>
              <a:rPr lang="ne-NP" sz="2800" b="1" dirty="0" smtClean="0">
                <a:cs typeface="Kalimati" pitchFamily="2"/>
              </a:rPr>
              <a:t>विषयहरुः</a:t>
            </a:r>
            <a:endParaRPr lang="ne-NP" sz="2800" b="1" dirty="0">
              <a:cs typeface="Kalimati" pitchFamily="2"/>
            </a:endParaRPr>
          </a:p>
          <a:p>
            <a:pPr marL="342900" indent="-342900" algn="just">
              <a:lnSpc>
                <a:spcPct val="150000"/>
              </a:lnSpc>
              <a:buFont typeface="Wingdings" pitchFamily="2" charset="2"/>
              <a:buChar char="ü"/>
            </a:pPr>
            <a:r>
              <a:rPr lang="ne-NP" sz="2400" dirty="0">
                <a:cs typeface="Kalimati" pitchFamily="2"/>
              </a:rPr>
              <a:t>कभरपेजको फारम क्रमसंख्यामा जिल्लाको सवै संस्थागत कृषिचलनहरुको विवरण संकलन भइसकेपछि सवै संस्थागत कृषिचलनहरुलाई सिलसिलेवार नम्बर दिइ एउटै रेकर्ड </a:t>
            </a:r>
            <a:r>
              <a:rPr lang="ne-NP" sz="2400" dirty="0" smtClean="0">
                <a:cs typeface="Kalimati" pitchFamily="2"/>
              </a:rPr>
              <a:t>फायलमा </a:t>
            </a:r>
            <a:r>
              <a:rPr lang="ne-NP" sz="2400" dirty="0">
                <a:cs typeface="Kalimati" pitchFamily="2"/>
              </a:rPr>
              <a:t>राखी विभाग पठाउनुपर्दछ ।</a:t>
            </a:r>
          </a:p>
          <a:p>
            <a:pPr marL="342900" indent="-342900" algn="just">
              <a:lnSpc>
                <a:spcPct val="150000"/>
              </a:lnSpc>
              <a:buFont typeface="Wingdings" pitchFamily="2" charset="2"/>
              <a:buChar char="ü"/>
            </a:pPr>
            <a:r>
              <a:rPr lang="ne-NP" sz="2400" dirty="0" smtClean="0">
                <a:cs typeface="Kalimati" pitchFamily="2"/>
              </a:rPr>
              <a:t>कृषक परिवार प्रश्नावलीअन्तर्गत कभरपेजको </a:t>
            </a:r>
            <a:r>
              <a:rPr lang="ne-NP" sz="2400" dirty="0">
                <a:cs typeface="Kalimati" pitchFamily="2"/>
              </a:rPr>
              <a:t>प्रश्न नं. ५, ६ र ७ बाहेक सवै भर्नुपर्दछ ।</a:t>
            </a:r>
          </a:p>
          <a:p>
            <a:pPr marL="342900" indent="-342900" algn="just">
              <a:lnSpc>
                <a:spcPct val="150000"/>
              </a:lnSpc>
              <a:buFont typeface="Wingdings" pitchFamily="2" charset="2"/>
              <a:buChar char="ü"/>
            </a:pPr>
            <a:r>
              <a:rPr lang="ne-NP" sz="2400" dirty="0">
                <a:cs typeface="Kalimati" pitchFamily="2"/>
              </a:rPr>
              <a:t>भाग २ को प्रश्न नं.२.१ र </a:t>
            </a:r>
            <a:r>
              <a:rPr lang="ne-NP" sz="2400" dirty="0" smtClean="0">
                <a:cs typeface="Kalimati" pitchFamily="2"/>
              </a:rPr>
              <a:t>२.२</a:t>
            </a:r>
            <a:r>
              <a:rPr lang="ne-NP" sz="2400" dirty="0">
                <a:cs typeface="Kalimati" pitchFamily="2"/>
              </a:rPr>
              <a:t>, भाग ३, ४, ५, ६, ७, ८, ९, १०, ११ को सवै सान्दर्भिक प्रश्नहरु र भाग १३ को प्रश्न नं. १३.९ मात्र सोध्नुपर्दछ ।</a:t>
            </a:r>
          </a:p>
          <a:p>
            <a:pPr marL="342900" indent="-342900" algn="just">
              <a:lnSpc>
                <a:spcPct val="150000"/>
              </a:lnSpc>
              <a:buFont typeface="Wingdings" pitchFamily="2" charset="2"/>
              <a:buChar char="ü"/>
            </a:pPr>
            <a:r>
              <a:rPr lang="ne-NP" sz="2400" dirty="0">
                <a:cs typeface="Kalimati" pitchFamily="2"/>
              </a:rPr>
              <a:t>जुन कृषि कार्यले संस्थागत कृषिचलन भएको हो सोसँग सम्बन्धित विवरण मात्र भर्नुपर्दछ ।</a:t>
            </a:r>
          </a:p>
          <a:p>
            <a:endParaRPr lang="ne-NP" dirty="0"/>
          </a:p>
        </p:txBody>
      </p:sp>
    </p:spTree>
    <p:extLst>
      <p:ext uri="{BB962C8B-B14F-4D97-AF65-F5344CB8AC3E}">
        <p14:creationId xmlns:p14="http://schemas.microsoft.com/office/powerpoint/2010/main" val="3438533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089" y="660388"/>
            <a:ext cx="11963400" cy="6143990"/>
          </a:xfrm>
          <a:prstGeom prst="rect">
            <a:avLst/>
          </a:prstGeom>
          <a:ln w="38100">
            <a:solidFill>
              <a:schemeClr val="tx1">
                <a:lumMod val="50000"/>
                <a:lumOff val="50000"/>
              </a:schemeClr>
            </a:solidFill>
          </a:ln>
        </p:spPr>
        <p:txBody>
          <a:bodyPr wrap="square">
            <a:spAutoFit/>
          </a:bodyPr>
          <a:lstStyle/>
          <a:p>
            <a:pPr algn="just">
              <a:lnSpc>
                <a:spcPct val="150000"/>
              </a:lnSpc>
            </a:pPr>
            <a:r>
              <a:rPr lang="ne-NP" sz="2200" b="1" dirty="0">
                <a:cs typeface="Kalimati" pitchFamily="2"/>
              </a:rPr>
              <a:t>संस्थागत कृषिचलनको गणना गर्दा ध्यान दिनुपर्ने </a:t>
            </a:r>
            <a:r>
              <a:rPr lang="ne-NP" sz="2200" b="1" dirty="0" smtClean="0">
                <a:cs typeface="Kalimati" pitchFamily="2"/>
              </a:rPr>
              <a:t>विषयहरुः</a:t>
            </a:r>
            <a:endParaRPr lang="ne-NP" sz="2200" b="1" dirty="0">
              <a:cs typeface="Kalimati" pitchFamily="2"/>
            </a:endParaRPr>
          </a:p>
          <a:p>
            <a:pPr marL="342900" indent="-342900" algn="just">
              <a:lnSpc>
                <a:spcPct val="150000"/>
              </a:lnSpc>
              <a:buFont typeface="Wingdings" pitchFamily="2" charset="2"/>
              <a:buChar char="ü"/>
            </a:pPr>
            <a:r>
              <a:rPr lang="ne-NP" sz="2200" dirty="0">
                <a:cs typeface="Kalimati" pitchFamily="2"/>
              </a:rPr>
              <a:t>कुनै संस्थागत कृषिचलनले संस्थागत कृषि कार्य बाहेक अन्य कृषि कार्य पनि गरेको रहेछ भने संस्थागत कृषि कार्यसंग सम्बन्धित बाहेक अन्य कृषिकार्यहरु गणकले लगत १ सूचीकरण कार्य गर्दा समेट्नुपर्दछ । </a:t>
            </a:r>
            <a:endParaRPr lang="ne-NP" sz="2200" dirty="0" smtClean="0">
              <a:cs typeface="Kalimati" pitchFamily="2"/>
            </a:endParaRPr>
          </a:p>
          <a:p>
            <a:pPr marL="342900" indent="-342900" algn="just">
              <a:lnSpc>
                <a:spcPct val="150000"/>
              </a:lnSpc>
              <a:buFont typeface="Wingdings" pitchFamily="2" charset="2"/>
              <a:buChar char="ü"/>
            </a:pPr>
            <a:r>
              <a:rPr lang="ne-NP" sz="2200" dirty="0" smtClean="0">
                <a:cs typeface="Kalimati" pitchFamily="2"/>
              </a:rPr>
              <a:t>जस्तै </a:t>
            </a:r>
            <a:r>
              <a:rPr lang="ne-NP" sz="2200" dirty="0">
                <a:cs typeface="Kalimati" pitchFamily="2"/>
              </a:rPr>
              <a:t>कुनै परिवारले ३५ वटा दुधदिने उमेर समुहका गाईपालेको छ र अन्य खद्यान्नबाली वा तरकारी बाली वा फलफुलखेती पनि गरेकोछ भने गाईपालनसंग सम्बन्धित विवरण जस्तै गाईगोठले ओगटेको क्षेत्रफल, गाईकोलागि डालेघास वा भुइघासले ओगटेको क्षेत्रफल आदि सुपरिवेक्षकले संस्थागत विवरणमा लिनुपर्दछ भने बाकी बालीहरु र त्यो संग सम्बन्धित विवरण गणकले अरु कृषिचलन वा सोसरह मानी सूचीकरणमा लिनुपर्दछ </a:t>
            </a:r>
            <a:r>
              <a:rPr lang="ne-NP" sz="2200" dirty="0" smtClean="0">
                <a:cs typeface="Kalimati" pitchFamily="2"/>
              </a:rPr>
              <a:t>।</a:t>
            </a:r>
            <a:endParaRPr lang="ne-NP" sz="2200" dirty="0">
              <a:cs typeface="Kalimati" pitchFamily="2"/>
            </a:endParaRPr>
          </a:p>
          <a:p>
            <a:pPr marL="342900" indent="-342900" algn="just">
              <a:lnSpc>
                <a:spcPct val="150000"/>
              </a:lnSpc>
              <a:buFont typeface="Wingdings" pitchFamily="2" charset="2"/>
              <a:buChar char="ü"/>
            </a:pPr>
            <a:r>
              <a:rPr lang="ne-NP" sz="2200" dirty="0">
                <a:cs typeface="Kalimati" pitchFamily="2"/>
              </a:rPr>
              <a:t>सुपरिवेक्षकले आफुमातहत रहेका गणकलाई स्थलगत कार्य शुरुहुन भन्दा पहिले कुनकुन गणकको कार्यक्षेत्रमा संस्थागत कृषिचलन पनि छ सोको जानकारी गराउनुपर्दछ जस्ले गर्दा दोहोरिने वा छुट्ने संभावना हुदैन । </a:t>
            </a:r>
            <a:endParaRPr lang="en-US" sz="2200" dirty="0">
              <a:cs typeface="Kalimati" pitchFamily="2"/>
            </a:endParaRPr>
          </a:p>
        </p:txBody>
      </p:sp>
    </p:spTree>
    <p:extLst>
      <p:ext uri="{BB962C8B-B14F-4D97-AF65-F5344CB8AC3E}">
        <p14:creationId xmlns:p14="http://schemas.microsoft.com/office/powerpoint/2010/main" val="3508716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9285" y="2667000"/>
            <a:ext cx="9448420" cy="646331"/>
          </a:xfrm>
          <a:prstGeom prst="rect">
            <a:avLst/>
          </a:prstGeom>
        </p:spPr>
        <p:txBody>
          <a:bodyPr wrap="none">
            <a:spAutoFit/>
          </a:bodyPr>
          <a:lstStyle/>
          <a:p>
            <a:pPr algn="ctr"/>
            <a:r>
              <a:rPr lang="ne-NP" sz="3600" b="1" dirty="0" smtClean="0">
                <a:solidFill>
                  <a:srgbClr val="000099"/>
                </a:solidFill>
                <a:cs typeface="Kalimati" pitchFamily="2"/>
              </a:rPr>
              <a:t>कृषिगणनामा प्रयोग हुने गणना सुपरिवेक्षण फारामहरु</a:t>
            </a:r>
            <a:endParaRPr lang="ne-NP" sz="3600" b="1" dirty="0">
              <a:solidFill>
                <a:srgbClr val="000099"/>
              </a:solidFill>
              <a:cs typeface="Kalimati" pitchFamily="2"/>
            </a:endParaRPr>
          </a:p>
        </p:txBody>
      </p:sp>
    </p:spTree>
    <p:extLst>
      <p:ext uri="{BB962C8B-B14F-4D97-AF65-F5344CB8AC3E}">
        <p14:creationId xmlns:p14="http://schemas.microsoft.com/office/powerpoint/2010/main" val="1250677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914400"/>
            <a:ext cx="11734800" cy="4893647"/>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गणना÷सुपरिवेक्षण फारमहरु</a:t>
            </a:r>
          </a:p>
          <a:p>
            <a:pPr marL="342900" indent="-342900" algn="just">
              <a:lnSpc>
                <a:spcPct val="150000"/>
              </a:lnSpc>
              <a:buFont typeface="Wingdings" pitchFamily="2" charset="2"/>
              <a:buChar char="ü"/>
            </a:pPr>
            <a:r>
              <a:rPr lang="ne-NP" sz="2400" dirty="0">
                <a:cs typeface="Kalimati" pitchFamily="2"/>
              </a:rPr>
              <a:t>कृषिगणनामा गणक र सुपरिवेक्षकहरूको कार्यको अनुगमन, मूल्याङ्कन र नियन्त्रण गर्न विभिन्न किसिमका फारामहरूको व्यवस्था गरिएको छ । </a:t>
            </a:r>
          </a:p>
          <a:p>
            <a:pPr marL="342900" indent="-342900" algn="just">
              <a:lnSpc>
                <a:spcPct val="150000"/>
              </a:lnSpc>
              <a:buFont typeface="Wingdings" pitchFamily="2" charset="2"/>
              <a:buChar char="ü"/>
            </a:pPr>
            <a:r>
              <a:rPr lang="ne-NP" sz="2400" dirty="0">
                <a:cs typeface="Kalimati" pitchFamily="2"/>
              </a:rPr>
              <a:t>यीमध्ये केही गणकले र केही सुपरिवेक्षकले भर्नुपर्छ । </a:t>
            </a:r>
          </a:p>
          <a:p>
            <a:pPr marL="342900" indent="-342900" algn="just">
              <a:lnSpc>
                <a:spcPct val="150000"/>
              </a:lnSpc>
              <a:buFont typeface="Wingdings" pitchFamily="2" charset="2"/>
              <a:buChar char="ü"/>
            </a:pPr>
            <a:r>
              <a:rPr lang="ne-NP" sz="2400" dirty="0">
                <a:cs typeface="Kalimati" pitchFamily="2"/>
              </a:rPr>
              <a:t>यी फारामहरूको सही उपयोगले तथ्याङ्क प्रशोधनको नतिजा बढी व्यावहारिक र यथार्थ हुन्छ । </a:t>
            </a:r>
          </a:p>
          <a:p>
            <a:pPr marL="342900" indent="-342900" algn="just">
              <a:lnSpc>
                <a:spcPct val="150000"/>
              </a:lnSpc>
              <a:buFont typeface="Wingdings" pitchFamily="2" charset="2"/>
              <a:buChar char="ü"/>
            </a:pPr>
            <a:r>
              <a:rPr lang="ne-NP" sz="2400" dirty="0">
                <a:cs typeface="Kalimati" pitchFamily="2"/>
              </a:rPr>
              <a:t>यसबाहेक यी फारामहरूबाट गणना क्षेत्रमा देखापर्ने समस्याहरूको पहिचान गरेर समाधान गर्न सजिलो हुन्छ । </a:t>
            </a:r>
          </a:p>
          <a:p>
            <a:pPr marL="342900" indent="-342900" algn="just">
              <a:lnSpc>
                <a:spcPct val="150000"/>
              </a:lnSpc>
              <a:buFont typeface="Wingdings" pitchFamily="2" charset="2"/>
              <a:buChar char="ü"/>
            </a:pPr>
            <a:r>
              <a:rPr lang="ne-NP" sz="2400" dirty="0">
                <a:cs typeface="Kalimati" pitchFamily="2"/>
              </a:rPr>
              <a:t>यी फारामहरूले पछि आउने कृषिगणनाहरूलाई समेत मार्ग प्रर्दशन गर्दछन् ।</a:t>
            </a:r>
          </a:p>
          <a:p>
            <a:endParaRPr lang="ne-NP" dirty="0"/>
          </a:p>
        </p:txBody>
      </p:sp>
    </p:spTree>
    <p:extLst>
      <p:ext uri="{BB962C8B-B14F-4D97-AF65-F5344CB8AC3E}">
        <p14:creationId xmlns:p14="http://schemas.microsoft.com/office/powerpoint/2010/main" val="2367990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8600" y="838200"/>
            <a:ext cx="5569153" cy="523220"/>
          </a:xfrm>
          <a:prstGeom prst="rect">
            <a:avLst/>
          </a:prstGeom>
        </p:spPr>
        <p:txBody>
          <a:bodyPr wrap="none">
            <a:spAutoFit/>
          </a:bodyPr>
          <a:lstStyle/>
          <a:p>
            <a:pPr algn="ctr"/>
            <a:r>
              <a:rPr lang="ne-NP" sz="2800" b="1" dirty="0">
                <a:cs typeface="Kalimati" pitchFamily="2"/>
              </a:rPr>
              <a:t>सूचीकरण प्रगति फाराम (ग.फा.नं. १)</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22" y="1524000"/>
            <a:ext cx="11811000" cy="5105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3975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85800"/>
            <a:ext cx="12192000" cy="6324808"/>
          </a:xfrm>
          <a:prstGeom prst="rect">
            <a:avLst/>
          </a:prstGeom>
          <a:ln w="38100">
            <a:solidFill>
              <a:schemeClr val="tx1"/>
            </a:solidFill>
          </a:ln>
        </p:spPr>
        <p:txBody>
          <a:bodyPr wrap="square">
            <a:spAutoFit/>
          </a:bodyPr>
          <a:lstStyle/>
          <a:p>
            <a:pPr algn="just">
              <a:lnSpc>
                <a:spcPct val="150000"/>
              </a:lnSpc>
            </a:pPr>
            <a:r>
              <a:rPr lang="ne-NP" sz="2600" b="1" dirty="0">
                <a:cs typeface="Kalimati" pitchFamily="2"/>
              </a:rPr>
              <a:t>गणकको दैनिक प्रगति विवरण फारामहरू</a:t>
            </a:r>
          </a:p>
          <a:p>
            <a:pPr algn="just">
              <a:lnSpc>
                <a:spcPct val="150000"/>
              </a:lnSpc>
            </a:pPr>
            <a:r>
              <a:rPr lang="ne-NP" sz="2400" b="1" dirty="0">
                <a:cs typeface="Kalimati" pitchFamily="2"/>
              </a:rPr>
              <a:t>सूचीकरण प्रगति फाराम (ग.फा.नं. १)</a:t>
            </a:r>
          </a:p>
          <a:p>
            <a:pPr marL="342900" indent="-342900" algn="just">
              <a:lnSpc>
                <a:spcPct val="150000"/>
              </a:lnSpc>
              <a:buFont typeface="Wingdings" pitchFamily="2" charset="2"/>
              <a:buChar char="ü"/>
            </a:pPr>
            <a:r>
              <a:rPr lang="ne-NP" sz="2200" dirty="0">
                <a:cs typeface="Kalimati" pitchFamily="2"/>
              </a:rPr>
              <a:t>यो फाराम लगत १ (कृषिक परिवार लगत) को सन्दर्भमा भर्नुपर्ने फाराम हो । </a:t>
            </a:r>
          </a:p>
          <a:p>
            <a:pPr marL="342900" indent="-342900" algn="just">
              <a:lnSpc>
                <a:spcPct val="150000"/>
              </a:lnSpc>
              <a:buFont typeface="Wingdings" pitchFamily="2" charset="2"/>
              <a:buChar char="ü"/>
            </a:pPr>
            <a:r>
              <a:rPr lang="ne-NP" sz="2200" dirty="0">
                <a:cs typeface="Kalimati" pitchFamily="2"/>
              </a:rPr>
              <a:t>यसमा गणकले कृषि चलनहरूको लगत सूचीकरण गरेको दैनिक प्रगति उल्लेख गरिन्छ  । </a:t>
            </a:r>
          </a:p>
          <a:p>
            <a:pPr marL="342900" indent="-342900" algn="just">
              <a:lnSpc>
                <a:spcPct val="150000"/>
              </a:lnSpc>
              <a:buFont typeface="Wingdings" pitchFamily="2" charset="2"/>
              <a:buChar char="ü"/>
            </a:pPr>
            <a:r>
              <a:rPr lang="ne-NP" sz="2200" dirty="0">
                <a:cs typeface="Kalimati" pitchFamily="2"/>
              </a:rPr>
              <a:t>यस फाराममा सर्वप्रथम गणकले विवरण </a:t>
            </a:r>
            <a:r>
              <a:rPr lang="ne-NP" sz="2200" dirty="0" smtClean="0">
                <a:cs typeface="Kalimati" pitchFamily="2"/>
              </a:rPr>
              <a:t>सङ्कलन</a:t>
            </a:r>
            <a:r>
              <a:rPr lang="en-US" sz="2200" dirty="0" smtClean="0">
                <a:cs typeface="Kalimati" pitchFamily="2"/>
              </a:rPr>
              <a:t> </a:t>
            </a:r>
            <a:r>
              <a:rPr lang="ne-NP" sz="2200" dirty="0" smtClean="0">
                <a:cs typeface="Kalimati" pitchFamily="2"/>
              </a:rPr>
              <a:t>गर्न </a:t>
            </a:r>
            <a:r>
              <a:rPr lang="ne-NP" sz="2200" dirty="0">
                <a:cs typeface="Kalimati" pitchFamily="2"/>
              </a:rPr>
              <a:t>लागेको प्रदेश, जिल्ला, गाउँपालिका÷नगरपालिका, वडा नंं. र गणना क्षेत्र नम्बर सम्बन्धित स्थानमा लेख्नुपर्छ । </a:t>
            </a:r>
          </a:p>
          <a:p>
            <a:pPr marL="342900" indent="-342900" algn="just">
              <a:lnSpc>
                <a:spcPct val="150000"/>
              </a:lnSpc>
              <a:buFont typeface="Wingdings" pitchFamily="2" charset="2"/>
              <a:buChar char="ü"/>
            </a:pPr>
            <a:r>
              <a:rPr lang="ne-NP" sz="2200" dirty="0">
                <a:cs typeface="Kalimati" pitchFamily="2"/>
              </a:rPr>
              <a:t>गणकले विवरण सङ्कलन गर्न लागेको गणना क्षेत्रको कृषि चलनको अनुमानित जम्मा संख्या सम्बन्धित गणना क्षेत्रका जनप्रतिनिधि वा त्यहाँका जानिफकार व्यक्तिहरूबाट प्राप्त जानकारीको आधारमा लेख्नुपर्छ । </a:t>
            </a:r>
            <a:endParaRPr lang="en-US" sz="2200" dirty="0" smtClean="0">
              <a:cs typeface="Kalimati" pitchFamily="2"/>
            </a:endParaRPr>
          </a:p>
          <a:p>
            <a:pPr marL="342900" indent="-342900" algn="just">
              <a:lnSpc>
                <a:spcPct val="150000"/>
              </a:lnSpc>
              <a:buFont typeface="Wingdings" pitchFamily="2" charset="2"/>
              <a:buChar char="ü"/>
            </a:pPr>
            <a:r>
              <a:rPr lang="ne-NP" sz="2200" dirty="0">
                <a:cs typeface="Kalimati" pitchFamily="2"/>
              </a:rPr>
              <a:t>यो संख्याले गणकलाई सङ्कलित पारिवारिक विवरणको सत्यता परीक्षण गर्ने कार्ययोजना तय गर्न सघाउ पु¥याउँछ । </a:t>
            </a:r>
          </a:p>
          <a:p>
            <a:pPr marL="342900" indent="-342900" algn="just">
              <a:lnSpc>
                <a:spcPct val="150000"/>
              </a:lnSpc>
              <a:buFont typeface="Wingdings" pitchFamily="2" charset="2"/>
              <a:buChar char="ü"/>
            </a:pPr>
            <a:r>
              <a:rPr lang="ne-NP" sz="2200" dirty="0">
                <a:cs typeface="Kalimati" pitchFamily="2"/>
              </a:rPr>
              <a:t>तर गणकले उक्त संख्यालाई आधार मानेर पूर्वाग्रही बन्नु भने हुँदैन अर्थात् अनुमानित संख्या भन्दा वास्ताविक संख्या फरक पनि हुन सक्छ भन्ने कुरा ख्याल राख्नुपर्छ </a:t>
            </a:r>
            <a:r>
              <a:rPr lang="ne-NP" sz="2200" dirty="0" smtClean="0">
                <a:cs typeface="Kalimati" pitchFamily="2"/>
              </a:rPr>
              <a:t>।</a:t>
            </a:r>
            <a:endParaRPr lang="ne-NP" sz="2200" dirty="0">
              <a:cs typeface="Kalimati" pitchFamily="2"/>
            </a:endParaRPr>
          </a:p>
        </p:txBody>
      </p:sp>
    </p:spTree>
    <p:extLst>
      <p:ext uri="{BB962C8B-B14F-4D97-AF65-F5344CB8AC3E}">
        <p14:creationId xmlns:p14="http://schemas.microsoft.com/office/powerpoint/2010/main" val="939300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447800"/>
            <a:ext cx="11811000" cy="4062651"/>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सूचीकरण प्रगति फाराम (ग.फा.नं. १)···</a:t>
            </a:r>
          </a:p>
          <a:p>
            <a:pPr marL="800100" lvl="1" indent="-342900" algn="just">
              <a:lnSpc>
                <a:spcPct val="150000"/>
              </a:lnSpc>
              <a:buFont typeface="Wingdings" pitchFamily="2" charset="2"/>
              <a:buChar char="ü"/>
            </a:pPr>
            <a:r>
              <a:rPr lang="ne-NP" sz="2400" dirty="0" smtClean="0">
                <a:cs typeface="Kalimati" pitchFamily="2"/>
              </a:rPr>
              <a:t>यस </a:t>
            </a:r>
            <a:r>
              <a:rPr lang="ne-NP" sz="2400" dirty="0">
                <a:cs typeface="Kalimati" pitchFamily="2"/>
              </a:rPr>
              <a:t>फारामको महल–१ मा लगत संकलन गरिएको दिनको क्रमसंख्या लेख्नुपर्छ । </a:t>
            </a:r>
          </a:p>
          <a:p>
            <a:pPr marL="800100" lvl="1" indent="-342900" algn="just">
              <a:lnSpc>
                <a:spcPct val="150000"/>
              </a:lnSpc>
              <a:buFont typeface="Wingdings" pitchFamily="2" charset="2"/>
              <a:buChar char="ü"/>
            </a:pPr>
            <a:r>
              <a:rPr lang="ne-NP" sz="2400" dirty="0">
                <a:cs typeface="Kalimati" pitchFamily="2"/>
              </a:rPr>
              <a:t>महल–२ मा </a:t>
            </a:r>
            <a:r>
              <a:rPr lang="ne-NP" sz="2400" dirty="0" smtClean="0">
                <a:cs typeface="Kalimati" pitchFamily="2"/>
              </a:rPr>
              <a:t>लगत</a:t>
            </a:r>
            <a:r>
              <a:rPr lang="en-US" sz="2400" dirty="0" smtClean="0">
                <a:cs typeface="Kalimati" pitchFamily="2"/>
              </a:rPr>
              <a:t> </a:t>
            </a:r>
            <a:r>
              <a:rPr lang="ne-NP" sz="2400" dirty="0" smtClean="0">
                <a:cs typeface="Kalimati" pitchFamily="2"/>
              </a:rPr>
              <a:t>सङ्कलन</a:t>
            </a:r>
            <a:r>
              <a:rPr lang="en-US" sz="2400" dirty="0" smtClean="0">
                <a:cs typeface="Kalimati" pitchFamily="2"/>
              </a:rPr>
              <a:t> </a:t>
            </a:r>
            <a:r>
              <a:rPr lang="ne-NP" sz="2400" dirty="0" smtClean="0">
                <a:cs typeface="Kalimati" pitchFamily="2"/>
              </a:rPr>
              <a:t>गर्दाको </a:t>
            </a:r>
            <a:r>
              <a:rPr lang="ne-NP" sz="2400" dirty="0">
                <a:cs typeface="Kalimati" pitchFamily="2"/>
              </a:rPr>
              <a:t>मिति लेख्नुपर्छ । </a:t>
            </a:r>
          </a:p>
          <a:p>
            <a:pPr marL="800100" lvl="1" indent="-342900" algn="just">
              <a:lnSpc>
                <a:spcPct val="150000"/>
              </a:lnSpc>
              <a:buFont typeface="Wingdings" pitchFamily="2" charset="2"/>
              <a:buChar char="ü"/>
            </a:pPr>
            <a:r>
              <a:rPr lang="ne-NP" sz="2400" dirty="0">
                <a:cs typeface="Kalimati" pitchFamily="2"/>
              </a:rPr>
              <a:t>महल–३ मा महल–१ र २ को क्रमानुसार गणकले लगत सङ्कलन गरेका कृषि चलनको संख्या लेख्नुपर्छ । </a:t>
            </a:r>
          </a:p>
          <a:p>
            <a:pPr marL="800100" lvl="1" indent="-342900" algn="just">
              <a:lnSpc>
                <a:spcPct val="150000"/>
              </a:lnSpc>
              <a:buFont typeface="Wingdings" pitchFamily="2" charset="2"/>
              <a:buChar char="ü"/>
            </a:pPr>
            <a:r>
              <a:rPr lang="ne-NP" sz="2400" dirty="0">
                <a:cs typeface="Kalimati" pitchFamily="2"/>
              </a:rPr>
              <a:t>महल–४ मा कैफियत लेख्नुपर्छ । </a:t>
            </a:r>
            <a:r>
              <a:rPr lang="ne-NP" sz="2400" dirty="0" smtClean="0">
                <a:cs typeface="Kalimati" pitchFamily="2"/>
              </a:rPr>
              <a:t>यसमा </a:t>
            </a:r>
            <a:r>
              <a:rPr lang="ne-NP" sz="2400" dirty="0">
                <a:cs typeface="Kalimati" pitchFamily="2"/>
              </a:rPr>
              <a:t>सूचीकरण गर्दा गणकले सामना गरेका समस्याहरू केही भएमा वा अन्य केही विशेष कुराहरू भएमा सो उल्लेख गर्नुपर्छ ।</a:t>
            </a:r>
            <a:endParaRPr lang="en-US" sz="2400" dirty="0">
              <a:cs typeface="Kalimati" pitchFamily="2"/>
            </a:endParaRPr>
          </a:p>
        </p:txBody>
      </p:sp>
    </p:spTree>
    <p:extLst>
      <p:ext uri="{BB962C8B-B14F-4D97-AF65-F5344CB8AC3E}">
        <p14:creationId xmlns:p14="http://schemas.microsoft.com/office/powerpoint/2010/main" val="3864697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1400" y="914400"/>
            <a:ext cx="5105400" cy="523220"/>
          </a:xfrm>
          <a:prstGeom prst="rect">
            <a:avLst/>
          </a:prstGeom>
        </p:spPr>
        <p:txBody>
          <a:bodyPr wrap="square">
            <a:spAutoFit/>
          </a:bodyPr>
          <a:lstStyle/>
          <a:p>
            <a:r>
              <a:rPr lang="ne-NP" sz="2800" b="1" dirty="0">
                <a:cs typeface="Kalimati" pitchFamily="2"/>
              </a:rPr>
              <a:t>गणना प्रगति फाराम (ग.फा.नं. २)</a:t>
            </a:r>
            <a:endParaRPr lang="en-US" sz="2800" b="1" dirty="0">
              <a:cs typeface="Kalimati" pitchFamily="2"/>
            </a:endParaRPr>
          </a:p>
        </p:txBody>
      </p:sp>
      <p:pic>
        <p:nvPicPr>
          <p:cNvPr id="5"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04800" y="1361420"/>
            <a:ext cx="11734800" cy="534418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1239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2"/>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127000" y="3657602"/>
            <a:ext cx="7772401" cy="1557349"/>
          </a:xfrm>
          <a:prstGeom prst="rect">
            <a:avLst/>
          </a:prstGeom>
          <a:noFill/>
        </p:spPr>
        <p:txBody>
          <a:bodyPr wrap="square" rtlCol="0">
            <a:spAutoFit/>
          </a:bodyPr>
          <a:lstStyle/>
          <a:p>
            <a:pPr algn="ctr">
              <a:spcBef>
                <a:spcPct val="10000"/>
              </a:spcBef>
              <a:spcAft>
                <a:spcPct val="10000"/>
              </a:spcAft>
            </a:pPr>
            <a:r>
              <a:rPr lang="ne-NP" sz="2800" dirty="0">
                <a:solidFill>
                  <a:srgbClr val="002060"/>
                </a:solidFill>
                <a:latin typeface="Preeti"/>
                <a:cs typeface="Kalimati" pitchFamily="2"/>
              </a:rPr>
              <a:t>संस्थागत कृषिचलनहरुको तथ्याङ्क सङ्कलन </a:t>
            </a:r>
          </a:p>
          <a:p>
            <a:pPr algn="ctr">
              <a:spcBef>
                <a:spcPct val="10000"/>
              </a:spcBef>
              <a:spcAft>
                <a:spcPct val="10000"/>
              </a:spcAft>
            </a:pPr>
            <a:r>
              <a:rPr lang="ne-NP" sz="2800" dirty="0">
                <a:solidFill>
                  <a:srgbClr val="002060"/>
                </a:solidFill>
                <a:latin typeface="Preeti"/>
                <a:cs typeface="Kalimati" pitchFamily="2"/>
              </a:rPr>
              <a:t>गणना सुपरवेक्षण फारामहरु</a:t>
            </a:r>
          </a:p>
          <a:p>
            <a:pPr algn="ctr">
              <a:spcBef>
                <a:spcPct val="10000"/>
              </a:spcBef>
              <a:spcAft>
                <a:spcPct val="10000"/>
              </a:spcAft>
            </a:pPr>
            <a:endParaRPr lang="ne-NP" sz="2800" dirty="0">
              <a:solidFill>
                <a:srgbClr val="4708C4"/>
              </a:solidFill>
              <a:latin typeface="Preeti"/>
              <a:cs typeface="Kalimati" pitchFamily="2"/>
            </a:endParaRPr>
          </a:p>
        </p:txBody>
      </p:sp>
      <p:sp>
        <p:nvSpPr>
          <p:cNvPr id="15" name="TextBox 14">
            <a:extLst>
              <a:ext uri="{FF2B5EF4-FFF2-40B4-BE49-F238E27FC236}">
                <a16:creationId xmlns="" xmlns:a16="http://schemas.microsoft.com/office/drawing/2014/main" id="{5E75FA20-258B-4976-B921-08A2562603A4}"/>
              </a:ext>
            </a:extLst>
          </p:cNvPr>
          <p:cNvSpPr txBox="1"/>
          <p:nvPr/>
        </p:nvSpPr>
        <p:spPr>
          <a:xfrm>
            <a:off x="8153400" y="3429002"/>
            <a:ext cx="3733800" cy="2400657"/>
          </a:xfrm>
          <a:prstGeom prst="rect">
            <a:avLst/>
          </a:prstGeom>
          <a:noFill/>
        </p:spPr>
        <p:txBody>
          <a:bodyPr wrap="square" rtlCol="0">
            <a:spAutoFit/>
          </a:bodyPr>
          <a:lstStyle/>
          <a:p>
            <a:pPr algn="ctr">
              <a:lnSpc>
                <a:spcPct val="150000"/>
              </a:lnSpc>
            </a:pPr>
            <a:r>
              <a:rPr lang="ne-NP" sz="2800" b="1" dirty="0">
                <a:cs typeface="Kalimati" pitchFamily="2"/>
              </a:rPr>
              <a:t>सन्दर्भ सामाग्री</a:t>
            </a:r>
          </a:p>
          <a:p>
            <a:pPr marL="457200" indent="-457200" algn="ctr">
              <a:lnSpc>
                <a:spcPct val="150000"/>
              </a:lnSpc>
              <a:buFont typeface="Wingdings" panose="05000000000000000000" pitchFamily="2" charset="2"/>
              <a:buChar char="ü"/>
            </a:pPr>
            <a:r>
              <a:rPr lang="ne-NP" sz="2400" dirty="0">
                <a:cs typeface="Kalimati" pitchFamily="2"/>
              </a:rPr>
              <a:t>गणना पुस्तिका</a:t>
            </a:r>
            <a:r>
              <a:rPr lang="ne-NP" sz="2400" dirty="0" smtClean="0">
                <a:cs typeface="Kalimati" pitchFamily="2"/>
              </a:rPr>
              <a:t>,</a:t>
            </a:r>
          </a:p>
          <a:p>
            <a:pPr marL="457200" indent="-457200" algn="ctr">
              <a:lnSpc>
                <a:spcPct val="150000"/>
              </a:lnSpc>
              <a:buFont typeface="Wingdings" panose="05000000000000000000" pitchFamily="2" charset="2"/>
              <a:buChar char="ü"/>
            </a:pPr>
            <a:r>
              <a:rPr lang="ne-NP" sz="2400" dirty="0" smtClean="0">
                <a:cs typeface="Kalimati" pitchFamily="2"/>
              </a:rPr>
              <a:t>सुपरिवेक्षक पुस्तिका</a:t>
            </a:r>
            <a:endParaRPr lang="ne-NP" sz="2400" dirty="0">
              <a:cs typeface="Kalimati" pitchFamily="2"/>
            </a:endParaRPr>
          </a:p>
          <a:p>
            <a:pPr>
              <a:lnSpc>
                <a:spcPct val="150000"/>
              </a:lnSpc>
            </a:pPr>
            <a:endParaRPr lang="ne-NP" sz="2400" dirty="0">
              <a:cs typeface="Kalimati" pitchFamily="2"/>
            </a:endParaRPr>
          </a:p>
        </p:txBody>
      </p:sp>
    </p:spTree>
    <p:extLst>
      <p:ext uri="{BB962C8B-B14F-4D97-AF65-F5344CB8AC3E}">
        <p14:creationId xmlns:p14="http://schemas.microsoft.com/office/powerpoint/2010/main" val="1538360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990600"/>
            <a:ext cx="11963400" cy="5724644"/>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प्रगति फाराम (ग.फा.नं. २)</a:t>
            </a:r>
          </a:p>
          <a:p>
            <a:pPr marL="342900" indent="-342900" algn="just">
              <a:lnSpc>
                <a:spcPct val="150000"/>
              </a:lnSpc>
              <a:buFont typeface="Wingdings" pitchFamily="2" charset="2"/>
              <a:buChar char="ü"/>
            </a:pPr>
            <a:r>
              <a:rPr lang="ne-NP" sz="2400" dirty="0">
                <a:cs typeface="Kalimati" pitchFamily="2"/>
              </a:rPr>
              <a:t>यो फाराम प्रत्येक गणना क्षेत्रका छानिएका कृषि चलनहरूको लगत २ (कृषक परिवार प्रश्नावली) को सन्दर्भमा भरिने फाराम हो । </a:t>
            </a:r>
          </a:p>
          <a:p>
            <a:pPr marL="342900" indent="-342900" algn="just">
              <a:lnSpc>
                <a:spcPct val="150000"/>
              </a:lnSpc>
              <a:buFont typeface="Wingdings" pitchFamily="2" charset="2"/>
              <a:buChar char="ü"/>
            </a:pPr>
            <a:r>
              <a:rPr lang="ne-NP" sz="2400" dirty="0">
                <a:cs typeface="Kalimati" pitchFamily="2"/>
              </a:rPr>
              <a:t>यसमा गणकले दैनिकरूपमा गणना गरेका कृषि चलनहरूको कार्यप्रगति उल्लेख गरिन्छ  । </a:t>
            </a:r>
          </a:p>
          <a:p>
            <a:pPr marL="342900" indent="-342900" algn="just">
              <a:lnSpc>
                <a:spcPct val="150000"/>
              </a:lnSpc>
              <a:buFont typeface="Wingdings" pitchFamily="2" charset="2"/>
              <a:buChar char="ü"/>
            </a:pPr>
            <a:r>
              <a:rPr lang="ne-NP" sz="2400" dirty="0">
                <a:cs typeface="Kalimati" pitchFamily="2"/>
              </a:rPr>
              <a:t>यस फाराममा सर्वप्रथम गणकले विवरण सङ्कलन गर्न लागेको प्रदेश, जिल्ला, गाउँपालिका÷नगरपालिका, वडा </a:t>
            </a:r>
            <a:r>
              <a:rPr lang="ne-NP" sz="2400" dirty="0" smtClean="0">
                <a:cs typeface="Kalimati" pitchFamily="2"/>
              </a:rPr>
              <a:t>नं</a:t>
            </a:r>
            <a:r>
              <a:rPr lang="en-US" sz="2400" dirty="0" smtClean="0">
                <a:cs typeface="Kalimati" pitchFamily="2"/>
              </a:rPr>
              <a:t>.</a:t>
            </a:r>
            <a:r>
              <a:rPr lang="ne-NP" sz="2400" dirty="0" smtClean="0">
                <a:cs typeface="Kalimati" pitchFamily="2"/>
              </a:rPr>
              <a:t> </a:t>
            </a:r>
            <a:r>
              <a:rPr lang="ne-NP" sz="2400" dirty="0">
                <a:cs typeface="Kalimati" pitchFamily="2"/>
              </a:rPr>
              <a:t>र गणना क्षेत्र नम्बर सम्बन्धित स्थानमा लेख्नुपर्छ । </a:t>
            </a:r>
          </a:p>
          <a:p>
            <a:pPr marL="342900" indent="-342900" algn="just">
              <a:lnSpc>
                <a:spcPct val="150000"/>
              </a:lnSpc>
              <a:buFont typeface="Wingdings" pitchFamily="2" charset="2"/>
              <a:buChar char="ü"/>
            </a:pPr>
            <a:r>
              <a:rPr lang="ne-NP" sz="2400" dirty="0">
                <a:cs typeface="Kalimati" pitchFamily="2"/>
              </a:rPr>
              <a:t>गणकले गणना गर्न लागेको गणना क्षेत्रमा छानिएका कृषि चलनको (अर्थात् गणना गर्नुपर्ने) जम्मा संख्या उपयुक्त कोठामा लेख्नुपर्छ । </a:t>
            </a:r>
          </a:p>
          <a:p>
            <a:pPr marL="342900" indent="-342900" algn="just">
              <a:lnSpc>
                <a:spcPct val="150000"/>
              </a:lnSpc>
              <a:buFont typeface="Wingdings" pitchFamily="2" charset="2"/>
              <a:buChar char="ü"/>
            </a:pPr>
            <a:r>
              <a:rPr lang="ne-NP" sz="2400" dirty="0">
                <a:cs typeface="Kalimati" pitchFamily="2"/>
              </a:rPr>
              <a:t>यो संख्या लगत २ बाट प्राप्त हुन्छ । यो संख्या </a:t>
            </a:r>
            <a:r>
              <a:rPr lang="ne-NP" sz="2400" dirty="0" smtClean="0">
                <a:cs typeface="Kalimati" pitchFamily="2"/>
              </a:rPr>
              <a:t>साधारणतय </a:t>
            </a:r>
            <a:r>
              <a:rPr lang="ne-NP" sz="2400" dirty="0">
                <a:cs typeface="Kalimati" pitchFamily="2"/>
              </a:rPr>
              <a:t>२० देखि ३० को बीचको हुन्छ ।</a:t>
            </a:r>
            <a:endParaRPr lang="en-US" sz="2400" dirty="0">
              <a:cs typeface="Kalimati" pitchFamily="2"/>
            </a:endParaRPr>
          </a:p>
        </p:txBody>
      </p:sp>
    </p:spTree>
    <p:extLst>
      <p:ext uri="{BB962C8B-B14F-4D97-AF65-F5344CB8AC3E}">
        <p14:creationId xmlns:p14="http://schemas.microsoft.com/office/powerpoint/2010/main" val="3560946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295400"/>
            <a:ext cx="10287000" cy="4062651"/>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प्रगति फाराम (ग.फा.नं. २)···</a:t>
            </a:r>
          </a:p>
          <a:p>
            <a:pPr marL="342900" indent="-342900" algn="just">
              <a:lnSpc>
                <a:spcPct val="150000"/>
              </a:lnSpc>
              <a:buFont typeface="Wingdings" pitchFamily="2" charset="2"/>
              <a:buChar char="ü"/>
            </a:pPr>
            <a:r>
              <a:rPr lang="ne-NP" sz="2400" dirty="0">
                <a:cs typeface="Kalimati" pitchFamily="2"/>
              </a:rPr>
              <a:t>यस फारामको महल–१ मा दिनको क्रमसंख्या लेख्नुपर्छ । </a:t>
            </a:r>
          </a:p>
          <a:p>
            <a:pPr marL="342900" indent="-342900" algn="just">
              <a:lnSpc>
                <a:spcPct val="150000"/>
              </a:lnSpc>
              <a:buFont typeface="Wingdings" pitchFamily="2" charset="2"/>
              <a:buChar char="ü"/>
            </a:pPr>
            <a:r>
              <a:rPr lang="ne-NP" sz="2400" dirty="0">
                <a:cs typeface="Kalimati" pitchFamily="2"/>
              </a:rPr>
              <a:t>महल–२ मा लगत २ </a:t>
            </a:r>
            <a:r>
              <a:rPr lang="ne-NP" sz="2400" dirty="0" smtClean="0">
                <a:cs typeface="Kalimati" pitchFamily="2"/>
              </a:rPr>
              <a:t>भर्दाको </a:t>
            </a:r>
            <a:r>
              <a:rPr lang="ne-NP" sz="2400" dirty="0">
                <a:cs typeface="Kalimati" pitchFamily="2"/>
              </a:rPr>
              <a:t>मिति लेख्नुपर्छ । </a:t>
            </a:r>
          </a:p>
          <a:p>
            <a:pPr marL="342900" indent="-342900" algn="just">
              <a:lnSpc>
                <a:spcPct val="150000"/>
              </a:lnSpc>
              <a:buFont typeface="Wingdings" pitchFamily="2" charset="2"/>
              <a:buChar char="ü"/>
            </a:pPr>
            <a:r>
              <a:rPr lang="ne-NP" sz="2400" dirty="0">
                <a:cs typeface="Kalimati" pitchFamily="2"/>
              </a:rPr>
              <a:t>महल–३ मा महल–१ र २ को क्रमानुसार गणकले लगत २ भरेका कृषि चलनको संख्या लेख्नुपर्छ । </a:t>
            </a:r>
          </a:p>
          <a:p>
            <a:pPr marL="342900" indent="-342900" algn="just">
              <a:lnSpc>
                <a:spcPct val="150000"/>
              </a:lnSpc>
              <a:buFont typeface="Wingdings" pitchFamily="2" charset="2"/>
              <a:buChar char="ü"/>
            </a:pPr>
            <a:r>
              <a:rPr lang="ne-NP" sz="2400" dirty="0">
                <a:cs typeface="Kalimati" pitchFamily="2"/>
              </a:rPr>
              <a:t>महल–४ मा कैफियत </a:t>
            </a:r>
            <a:r>
              <a:rPr lang="ne-NP" sz="2400" dirty="0" smtClean="0">
                <a:cs typeface="Kalimati" pitchFamily="2"/>
              </a:rPr>
              <a:t>लेख्नुपर्छ। </a:t>
            </a:r>
            <a:r>
              <a:rPr lang="ne-NP" sz="2400" dirty="0">
                <a:cs typeface="Kalimati" pitchFamily="2"/>
              </a:rPr>
              <a:t>यसमा लगत २ भर्दा गणकले सामना गरेका समस्याहरू केही भएमा वा अन्य विशेष कुराहरू भएमा सो उल्लेख गर्नुपर्छ । </a:t>
            </a:r>
            <a:endParaRPr lang="en-US" sz="2400" dirty="0">
              <a:cs typeface="Kalimati" pitchFamily="2"/>
            </a:endParaRPr>
          </a:p>
        </p:txBody>
      </p:sp>
    </p:spTree>
    <p:extLst>
      <p:ext uri="{BB962C8B-B14F-4D97-AF65-F5344CB8AC3E}">
        <p14:creationId xmlns:p14="http://schemas.microsoft.com/office/powerpoint/2010/main" val="3636280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762000"/>
            <a:ext cx="7772400" cy="523220"/>
          </a:xfrm>
          <a:prstGeom prst="rect">
            <a:avLst/>
          </a:prstGeom>
        </p:spPr>
        <p:txBody>
          <a:bodyPr wrap="square">
            <a:spAutoFit/>
          </a:bodyPr>
          <a:lstStyle/>
          <a:p>
            <a:r>
              <a:rPr lang="ne-NP" sz="2800" b="1" dirty="0" smtClean="0">
                <a:cs typeface="Kalimati" pitchFamily="2"/>
              </a:rPr>
              <a:t>कृषिचलन छनोटको नियन्त्रण फाराम (सुप. फाराम १)</a:t>
            </a:r>
            <a:endParaRPr lang="en-US" sz="2800" b="1" dirty="0">
              <a:cs typeface="Kalimati" pitchFamily="2"/>
            </a:endParaRPr>
          </a:p>
        </p:txBody>
      </p:sp>
      <p:pic>
        <p:nvPicPr>
          <p:cNvPr id="7" name="Picture 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81000" y="1285220"/>
            <a:ext cx="11277600" cy="5191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1577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0"/>
            <a:ext cx="11963400" cy="4293483"/>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कृषिचलन छनोटको नियन्त्रण फाराम (</a:t>
            </a:r>
            <a:r>
              <a:rPr lang="ne-NP" sz="2800" b="1" dirty="0" smtClean="0">
                <a:cs typeface="Kalimati" pitchFamily="2"/>
              </a:rPr>
              <a:t>सु.फा.नं.१)</a:t>
            </a:r>
            <a:endParaRPr lang="ne-NP" sz="2800" b="1" dirty="0">
              <a:cs typeface="Kalimati" pitchFamily="2"/>
            </a:endParaRPr>
          </a:p>
          <a:p>
            <a:pPr marL="342900" indent="-342900" algn="just">
              <a:lnSpc>
                <a:spcPct val="150000"/>
              </a:lnSpc>
              <a:buFont typeface="Wingdings" pitchFamily="2" charset="2"/>
              <a:buChar char="v"/>
            </a:pPr>
            <a:r>
              <a:rPr lang="ne-NP" sz="2200" dirty="0">
                <a:cs typeface="Kalimati" pitchFamily="2"/>
              </a:rPr>
              <a:t>यो फाराम प्रत्येक गणना क्षेत्रको लागि बेग्लाबेग्लै भर्नुपर्दछ । </a:t>
            </a:r>
          </a:p>
          <a:p>
            <a:pPr marL="800100" lvl="1" indent="-342900" algn="just">
              <a:lnSpc>
                <a:spcPct val="150000"/>
              </a:lnSpc>
              <a:buFont typeface="Wingdings" pitchFamily="2" charset="2"/>
              <a:buChar char="ü"/>
            </a:pPr>
            <a:r>
              <a:rPr lang="ne-NP" sz="2200" dirty="0">
                <a:cs typeface="Kalimati" pitchFamily="2"/>
              </a:rPr>
              <a:t>सर्वप्रथम सुपरिवेक्षक आफूले निरीक्षण गर्न लागेको गणकले कार्य गरेको गणना क्षेत्रको परिचयात्मक विवरण (प्रदेश, जिल्ला, गा. पा.÷न.पा., वडा नं., गणना क्षेत्र सङ्ख्या) तथा गणकको नाम लेख्ने । </a:t>
            </a:r>
          </a:p>
          <a:p>
            <a:pPr marL="800100" lvl="1" indent="-342900" algn="just">
              <a:lnSpc>
                <a:spcPct val="150000"/>
              </a:lnSpc>
              <a:buFont typeface="Wingdings" pitchFamily="2" charset="2"/>
              <a:buChar char="ü"/>
            </a:pPr>
            <a:r>
              <a:rPr lang="ne-NP" sz="2200" dirty="0">
                <a:cs typeface="Kalimati" pitchFamily="2"/>
              </a:rPr>
              <a:t>क्रमसङ्ख्या २ मा लगत १ सङ्कलन कार्य सुरु गरेको मिति र समाप्त गरेको मिति सम्बन्धित ठाउँमा लेख्ने । </a:t>
            </a:r>
          </a:p>
          <a:p>
            <a:pPr marL="800100" lvl="1" indent="-342900" algn="just">
              <a:lnSpc>
                <a:spcPct val="150000"/>
              </a:lnSpc>
              <a:buFont typeface="Wingdings" pitchFamily="2" charset="2"/>
              <a:buChar char="ü"/>
            </a:pPr>
            <a:r>
              <a:rPr lang="ne-NP" sz="2200" dirty="0">
                <a:cs typeface="Kalimati" pitchFamily="2"/>
              </a:rPr>
              <a:t>क्रमसङ्ख्या ३ मा सम्बन्धित गणना–क्षेत्रको लगत १ अनुसार कुल कृषि चलन सङ्ख्या उल्लेख गर्ने । </a:t>
            </a:r>
          </a:p>
        </p:txBody>
      </p:sp>
    </p:spTree>
    <p:extLst>
      <p:ext uri="{BB962C8B-B14F-4D97-AF65-F5344CB8AC3E}">
        <p14:creationId xmlns:p14="http://schemas.microsoft.com/office/powerpoint/2010/main" val="2687611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660400"/>
            <a:ext cx="11938000" cy="6278642"/>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कृषिचलन छनोटको नियन्त्रण फाराम (सु.फा.नं.१</a:t>
            </a:r>
            <a:r>
              <a:rPr lang="ne-NP" sz="2800" b="1" dirty="0" smtClean="0">
                <a:cs typeface="Kalimati" pitchFamily="2"/>
              </a:rPr>
              <a:t>)</a:t>
            </a:r>
            <a:r>
              <a:rPr lang="en-US" sz="2800" b="1" dirty="0" smtClean="0">
                <a:cs typeface="Kalimati" pitchFamily="2"/>
              </a:rPr>
              <a:t>…..</a:t>
            </a:r>
          </a:p>
          <a:p>
            <a:pPr marL="342900" indent="-342900" algn="just">
              <a:lnSpc>
                <a:spcPct val="150000"/>
              </a:lnSpc>
              <a:buFont typeface="Wingdings" pitchFamily="2" charset="2"/>
              <a:buChar char="ü"/>
            </a:pPr>
            <a:r>
              <a:rPr lang="ne-NP" sz="2300" dirty="0" smtClean="0">
                <a:cs typeface="Kalimati" pitchFamily="2"/>
              </a:rPr>
              <a:t>क्रमसङ्ख्या </a:t>
            </a:r>
            <a:r>
              <a:rPr lang="ne-NP" sz="2300" dirty="0">
                <a:cs typeface="Kalimati" pitchFamily="2"/>
              </a:rPr>
              <a:t>४ मा लगत १ को महल नं. १०, ११, १२ र १३ मा कृषि चलनहरूको वर्गीकरण निर्देशनअनुरूप गरिएको छ–छैन हेरी छ भने १ मा र छैन भने २ मा गोलो घेरा लगाई निर्देशनअनुरूप गरिएको छैन भने ठीकसँग सच्याउने । </a:t>
            </a:r>
          </a:p>
          <a:p>
            <a:pPr marL="342900" indent="-342900" algn="just">
              <a:lnSpc>
                <a:spcPct val="150000"/>
              </a:lnSpc>
              <a:buFont typeface="Wingdings" pitchFamily="2" charset="2"/>
              <a:buChar char="ü"/>
            </a:pPr>
            <a:r>
              <a:rPr lang="ne-NP" sz="2300" dirty="0">
                <a:cs typeface="Kalimati" pitchFamily="2"/>
              </a:rPr>
              <a:t>क्रमसङ्ख्या ५ मा छनोटमा परेका मुख्य कृषकहरूको नाम लगत १(क) मा कुन मितिमा सारेको हो सो उल्लेख गर्ने । </a:t>
            </a:r>
            <a:endParaRPr lang="en-US" sz="2300" dirty="0" smtClean="0">
              <a:cs typeface="Kalimati" pitchFamily="2"/>
            </a:endParaRPr>
          </a:p>
          <a:p>
            <a:pPr marL="342900" indent="-342900" algn="just">
              <a:lnSpc>
                <a:spcPct val="150000"/>
              </a:lnSpc>
              <a:buFont typeface="Wingdings" pitchFamily="2" charset="2"/>
              <a:buChar char="ü"/>
            </a:pPr>
            <a:r>
              <a:rPr lang="ne-NP" sz="2300" dirty="0">
                <a:cs typeface="Kalimati" pitchFamily="2"/>
              </a:rPr>
              <a:t>क्रमसङ्ख्या ६ मा लगत १ बाट गणनाका लागि छानिएका जम्मा कृषि–चलन सङ्ख्या, शुरू छनोट अंक र छनोटअन्तर सम्बन्धित ठाउँमा उल्लेख गर्ने । </a:t>
            </a:r>
          </a:p>
          <a:p>
            <a:pPr marL="342900" indent="-342900" algn="just">
              <a:lnSpc>
                <a:spcPct val="150000"/>
              </a:lnSpc>
              <a:buFont typeface="Wingdings" pitchFamily="2" charset="2"/>
              <a:buChar char="ü"/>
            </a:pPr>
            <a:r>
              <a:rPr lang="ne-NP" sz="2300" dirty="0">
                <a:cs typeface="Kalimati" pitchFamily="2"/>
              </a:rPr>
              <a:t>क्रमसङ्ख्या ७ मा लगत १(क) को महल नं. २ मा सारिएका कृषि चलनहरूको क्रमसङ्ख्या लगत १ को महल नं. २ मा गोलोघेरा लागेको क्रमानुसार छ–छैन हेरी छ भने १ मा र छैन भने २ मा गोलोघेरा लगाउने र छैन भने त्यसलाई सच्याउने । </a:t>
            </a:r>
          </a:p>
        </p:txBody>
      </p:sp>
    </p:spTree>
    <p:extLst>
      <p:ext uri="{BB962C8B-B14F-4D97-AF65-F5344CB8AC3E}">
        <p14:creationId xmlns:p14="http://schemas.microsoft.com/office/powerpoint/2010/main" val="3558282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676400"/>
            <a:ext cx="11963400" cy="3508653"/>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कृषिचलन छनोटको नियन्त्रण फाराम (सु.फा.नं.१</a:t>
            </a:r>
            <a:r>
              <a:rPr lang="ne-NP" sz="2800" b="1" dirty="0" smtClean="0">
                <a:cs typeface="Kalimati" pitchFamily="2"/>
              </a:rPr>
              <a:t>)…..</a:t>
            </a:r>
            <a:endParaRPr lang="en-US" sz="2800" b="1" dirty="0">
              <a:cs typeface="Kalimati" pitchFamily="2"/>
            </a:endParaRPr>
          </a:p>
          <a:p>
            <a:pPr marL="342900" indent="-342900" algn="just">
              <a:lnSpc>
                <a:spcPct val="150000"/>
              </a:lnSpc>
              <a:buFont typeface="Wingdings" pitchFamily="2" charset="2"/>
              <a:buChar char="ü"/>
            </a:pPr>
            <a:r>
              <a:rPr lang="ne-NP" sz="2400" dirty="0" smtClean="0">
                <a:cs typeface="Kalimati" pitchFamily="2"/>
              </a:rPr>
              <a:t>क्रमसङ्ख्या </a:t>
            </a:r>
            <a:r>
              <a:rPr lang="ne-NP" sz="2400" dirty="0">
                <a:cs typeface="Kalimati" pitchFamily="2"/>
              </a:rPr>
              <a:t>८ मा लगत १(क) को महल नं.३ मा सारिएको मुख्य कृषकहरूको नाम लगत १ को महल नं. २ मा गोलो घेरा लगाइएअनुसार नै छन् छैनन् यकिन गरी छन् भने १ मा र छैनन् भने २ मा घेरा लगाउने र छैनन् भने त्यसलाई सच्याउने । </a:t>
            </a:r>
          </a:p>
          <a:p>
            <a:pPr marL="342900" indent="-342900" algn="just">
              <a:lnSpc>
                <a:spcPct val="150000"/>
              </a:lnSpc>
              <a:buFont typeface="Wingdings" pitchFamily="2" charset="2"/>
              <a:buChar char="ü"/>
            </a:pPr>
            <a:r>
              <a:rPr lang="ne-NP" sz="2400" dirty="0">
                <a:cs typeface="Kalimati" pitchFamily="2"/>
              </a:rPr>
              <a:t>क्रमसङ्ख्या ९ मा सुपरिवेक्षकले आफ्नो केही मन्तव्य भए सो उल्लेख गर्ने । </a:t>
            </a:r>
          </a:p>
          <a:p>
            <a:pPr marL="342900" indent="-342900" algn="just">
              <a:lnSpc>
                <a:spcPct val="150000"/>
              </a:lnSpc>
              <a:buFont typeface="Wingdings" pitchFamily="2" charset="2"/>
              <a:buChar char="ü"/>
            </a:pPr>
            <a:r>
              <a:rPr lang="ne-NP" sz="2400" dirty="0">
                <a:cs typeface="Kalimati" pitchFamily="2"/>
              </a:rPr>
              <a:t>अन्तिम हरफमा सुपरिवेक्षकले आफ्नो नाम र मिति लेखी सही गर्ने ।</a:t>
            </a:r>
          </a:p>
        </p:txBody>
      </p:sp>
    </p:spTree>
    <p:extLst>
      <p:ext uri="{BB962C8B-B14F-4D97-AF65-F5344CB8AC3E}">
        <p14:creationId xmlns:p14="http://schemas.microsoft.com/office/powerpoint/2010/main" val="3415030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28600" y="1285220"/>
            <a:ext cx="11811000" cy="557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914400" y="762000"/>
            <a:ext cx="9753600" cy="523220"/>
          </a:xfrm>
          <a:prstGeom prst="rect">
            <a:avLst/>
          </a:prstGeom>
        </p:spPr>
        <p:txBody>
          <a:bodyPr wrap="square">
            <a:spAutoFit/>
          </a:bodyPr>
          <a:lstStyle/>
          <a:p>
            <a:pPr algn="ctr"/>
            <a:r>
              <a:rPr lang="ne-NP" sz="2800" b="1" dirty="0">
                <a:cs typeface="Kalimati" pitchFamily="2"/>
              </a:rPr>
              <a:t>स्थलगत </a:t>
            </a:r>
            <a:r>
              <a:rPr lang="ne-NP" sz="2800" b="1" dirty="0">
                <a:cs typeface="Kalimati" pitchFamily="2"/>
              </a:rPr>
              <a:t>तथ्याङ्क सङ्कलन कार्य </a:t>
            </a:r>
            <a:r>
              <a:rPr lang="ne-NP" sz="2800" b="1" dirty="0">
                <a:cs typeface="Kalimati" pitchFamily="2"/>
              </a:rPr>
              <a:t>प्रगति फाराम </a:t>
            </a:r>
            <a:r>
              <a:rPr lang="ne-NP" sz="2800" b="1" dirty="0" smtClean="0">
                <a:cs typeface="Kalimati" pitchFamily="2"/>
              </a:rPr>
              <a:t>(सुप. फाराम </a:t>
            </a:r>
            <a:r>
              <a:rPr lang="ne-NP" sz="2800" b="1" dirty="0">
                <a:cs typeface="Kalimati" pitchFamily="2"/>
              </a:rPr>
              <a:t>२</a:t>
            </a:r>
            <a:r>
              <a:rPr lang="ne-NP" sz="2800" b="1" dirty="0" smtClean="0">
                <a:cs typeface="Kalimati" pitchFamily="2"/>
              </a:rPr>
              <a:t>)</a:t>
            </a:r>
            <a:endParaRPr lang="en-US" sz="2800" b="1" dirty="0">
              <a:cs typeface="Kalimati" pitchFamily="2"/>
            </a:endParaRPr>
          </a:p>
        </p:txBody>
      </p:sp>
    </p:spTree>
    <p:extLst>
      <p:ext uri="{BB962C8B-B14F-4D97-AF65-F5344CB8AC3E}">
        <p14:creationId xmlns:p14="http://schemas.microsoft.com/office/powerpoint/2010/main" val="2749623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650923"/>
            <a:ext cx="11963400" cy="6278642"/>
          </a:xfrm>
          <a:prstGeom prst="rect">
            <a:avLst/>
          </a:prstGeom>
          <a:ln w="38100">
            <a:solidFill>
              <a:schemeClr val="tx1">
                <a:lumMod val="50000"/>
                <a:lumOff val="50000"/>
              </a:schemeClr>
            </a:solidFill>
          </a:ln>
        </p:spPr>
        <p:txBody>
          <a:bodyPr wrap="square">
            <a:spAutoFit/>
          </a:bodyPr>
          <a:lstStyle/>
          <a:p>
            <a:pPr algn="just">
              <a:lnSpc>
                <a:spcPct val="150000"/>
              </a:lnSpc>
            </a:pPr>
            <a:r>
              <a:rPr lang="ne-NP" sz="2600" b="1" dirty="0">
                <a:cs typeface="Kalimati" pitchFamily="2"/>
              </a:rPr>
              <a:t>स्थलगत </a:t>
            </a:r>
            <a:r>
              <a:rPr lang="ne-NP" sz="2600" b="1" dirty="0" smtClean="0">
                <a:cs typeface="Kalimati" pitchFamily="2"/>
              </a:rPr>
              <a:t>तथ्याङ्क सङ्कलन </a:t>
            </a:r>
            <a:r>
              <a:rPr lang="ne-NP" sz="2600" b="1" dirty="0">
                <a:cs typeface="Kalimati" pitchFamily="2"/>
              </a:rPr>
              <a:t>कार्य प्रगति फाराम (सु.फा.नं. २)</a:t>
            </a:r>
          </a:p>
          <a:p>
            <a:pPr marL="342900" indent="-342900" algn="just">
              <a:lnSpc>
                <a:spcPct val="150000"/>
              </a:lnSpc>
              <a:buFont typeface="Wingdings" pitchFamily="2" charset="2"/>
              <a:buChar char="v"/>
            </a:pPr>
            <a:r>
              <a:rPr lang="ne-NP" sz="2400" dirty="0">
                <a:cs typeface="Kalimati" pitchFamily="2"/>
              </a:rPr>
              <a:t>यो फाराम गणना–क्षेत्रमा गणकले गणना कार्य गरिरहेको बेला सुपरिवेक्षकले प्रत्येक पटक सुपरिवेक्षण गर्दा भर्नुपर्दछ । </a:t>
            </a:r>
          </a:p>
          <a:p>
            <a:pPr marL="800100" lvl="1" indent="-342900" algn="just">
              <a:lnSpc>
                <a:spcPct val="150000"/>
              </a:lnSpc>
              <a:buFont typeface="Wingdings" pitchFamily="2" charset="2"/>
              <a:buChar char="ü"/>
            </a:pPr>
            <a:r>
              <a:rPr lang="ne-NP" sz="2400" dirty="0">
                <a:cs typeface="Kalimati" pitchFamily="2"/>
              </a:rPr>
              <a:t>सर्वप्रथम सुपरिवेक्षक आफूले निरीक्षण गर्न लागेको गणकले कार्य गरेको गणना क्षेत्रको परिचयात्मक विवरण (प्रदेश, जिल्ला, गा.पा.÷न.पा., वडा </a:t>
            </a:r>
            <a:r>
              <a:rPr lang="ne-NP" sz="2400" dirty="0" smtClean="0">
                <a:cs typeface="Kalimati" pitchFamily="2"/>
              </a:rPr>
              <a:t>नं </a:t>
            </a:r>
            <a:r>
              <a:rPr lang="ne-NP" sz="2400" dirty="0">
                <a:cs typeface="Kalimati" pitchFamily="2"/>
              </a:rPr>
              <a:t>गणना क्षेत्र सङ्ख्या) तथा गणकको नाम लेख्ने । </a:t>
            </a:r>
          </a:p>
          <a:p>
            <a:pPr marL="800100" lvl="1" indent="-342900" algn="just">
              <a:lnSpc>
                <a:spcPct val="150000"/>
              </a:lnSpc>
              <a:buFont typeface="Wingdings" pitchFamily="2" charset="2"/>
              <a:buChar char="ü"/>
            </a:pPr>
            <a:r>
              <a:rPr lang="ne-NP" sz="2400" dirty="0">
                <a:cs typeface="Kalimati" pitchFamily="2"/>
              </a:rPr>
              <a:t>क्रमसङ्ख्या २ मा सुपरिवेक्षकले त्यस गणना क्षेत्रमा कुन मितिदेखि कुन मितिसम्म सुपरिवेक्षण गरिएको हो सो उल्लेख गर्ने । </a:t>
            </a:r>
          </a:p>
          <a:p>
            <a:pPr marL="800100" lvl="1" indent="-342900" algn="just">
              <a:lnSpc>
                <a:spcPct val="150000"/>
              </a:lnSpc>
              <a:buFont typeface="Wingdings" pitchFamily="2" charset="2"/>
              <a:buChar char="ü"/>
            </a:pPr>
            <a:r>
              <a:rPr lang="ne-NP" sz="2400" dirty="0">
                <a:cs typeface="Kalimati" pitchFamily="2"/>
              </a:rPr>
              <a:t>क्रमसङ्ख्या ३ मा त्यस गणना–क्षेत्रमा छानिएका कृषि चलनहरूको कुल सङ्ख्या र सुपरिवेक्षकले निरीक्षण गरेको अवधिसम्म अन्तर्वार्ता सकिएका कृषि चलनहरूको सङ्ख्या उल्लेख गर्ने । </a:t>
            </a:r>
          </a:p>
        </p:txBody>
      </p:sp>
    </p:spTree>
    <p:extLst>
      <p:ext uri="{BB962C8B-B14F-4D97-AF65-F5344CB8AC3E}">
        <p14:creationId xmlns:p14="http://schemas.microsoft.com/office/powerpoint/2010/main" val="3409246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28343"/>
            <a:ext cx="11658600" cy="5170646"/>
          </a:xfrm>
          <a:prstGeom prst="rect">
            <a:avLst/>
          </a:prstGeom>
          <a:ln w="38100">
            <a:solidFill>
              <a:schemeClr val="tx1"/>
            </a:solidFill>
          </a:ln>
        </p:spPr>
        <p:txBody>
          <a:bodyPr wrap="square">
            <a:spAutoFit/>
          </a:bodyPr>
          <a:lstStyle/>
          <a:p>
            <a:pPr>
              <a:lnSpc>
                <a:spcPct val="150000"/>
              </a:lnSpc>
            </a:pPr>
            <a:r>
              <a:rPr lang="ne-NP" sz="2800" b="1" dirty="0">
                <a:cs typeface="Kalimati" pitchFamily="2"/>
              </a:rPr>
              <a:t>स्थलगत </a:t>
            </a:r>
            <a:r>
              <a:rPr lang="ne-NP" sz="2800" b="1" dirty="0" smtClean="0">
                <a:cs typeface="Kalimati" pitchFamily="2"/>
              </a:rPr>
              <a:t>तथ्याङ्क </a:t>
            </a:r>
            <a:r>
              <a:rPr lang="ne-NP" sz="2800" b="1" dirty="0" smtClean="0">
                <a:cs typeface="Kalimati" pitchFamily="2"/>
              </a:rPr>
              <a:t>सङ्कलन </a:t>
            </a:r>
            <a:r>
              <a:rPr lang="ne-NP" sz="2800" b="1" dirty="0">
                <a:cs typeface="Kalimati" pitchFamily="2"/>
              </a:rPr>
              <a:t>कार्य प्रगति फाराम (सु.फा.नं. २)····</a:t>
            </a:r>
          </a:p>
          <a:p>
            <a:pPr>
              <a:lnSpc>
                <a:spcPct val="150000"/>
              </a:lnSpc>
            </a:pPr>
            <a:r>
              <a:rPr lang="ne-NP" sz="2400" dirty="0">
                <a:cs typeface="Kalimati" pitchFamily="2"/>
              </a:rPr>
              <a:t>क्रमसङ्ख्या ४ मा भर्न नसकिएका प्रश्नावलीहरूको जम्मा सङ्ख्या लेख्ने र तीमध्ये केही कृषक परिवारले उत्तर दिन ठाडै अस्वीकार गरेका भए सोको सङ्ख्या पनि सम्बन्धित ठाउँमा उल्लेख गर्ने । </a:t>
            </a:r>
          </a:p>
          <a:p>
            <a:pPr>
              <a:lnSpc>
                <a:spcPct val="150000"/>
              </a:lnSpc>
            </a:pPr>
            <a:r>
              <a:rPr lang="ne-NP" sz="2400" dirty="0">
                <a:cs typeface="Kalimati" pitchFamily="2"/>
              </a:rPr>
              <a:t>क्रमसंख्या ५ मा गणकले दैनिकरूपमा प्रगति विवरण भर्ने गरेको छ–छैन सोअनुसार उपयुक्त कोडमा गोलोघेरा लगाउने । </a:t>
            </a:r>
          </a:p>
          <a:p>
            <a:pPr>
              <a:lnSpc>
                <a:spcPct val="150000"/>
              </a:lnSpc>
            </a:pPr>
            <a:r>
              <a:rPr lang="ne-NP" sz="2400" dirty="0">
                <a:cs typeface="Kalimati" pitchFamily="2"/>
              </a:rPr>
              <a:t>क्रमसंख्या ६ मा सम्बन्धित गणना क्षेत्रको सुपरिवेक्षण गर्दा सुपरिवेक्षकलाई उल्ल्लेख गर्नुपर्ने जस्तो केही कुराहरू लागेमा मन्तव्य लेखेको ठाउँमा उल्लेख गर्ने । </a:t>
            </a:r>
          </a:p>
          <a:p>
            <a:pPr>
              <a:lnSpc>
                <a:spcPct val="150000"/>
              </a:lnSpc>
            </a:pPr>
            <a:r>
              <a:rPr lang="ne-NP" sz="2400" dirty="0">
                <a:cs typeface="Kalimati" pitchFamily="2"/>
              </a:rPr>
              <a:t>अन्तिम हरफमा सुपरिवेक्षकले आफ्नो नाम र मिति लेखी सही गर्ने </a:t>
            </a:r>
            <a:r>
              <a:rPr lang="ne-NP" sz="2400" dirty="0" smtClean="0">
                <a:cs typeface="Kalimati" pitchFamily="2"/>
              </a:rPr>
              <a:t>।</a:t>
            </a:r>
            <a:endParaRPr lang="ne-NP" sz="2400" dirty="0">
              <a:cs typeface="Kalimati" pitchFamily="2"/>
            </a:endParaRPr>
          </a:p>
        </p:txBody>
      </p:sp>
    </p:spTree>
    <p:extLst>
      <p:ext uri="{BB962C8B-B14F-4D97-AF65-F5344CB8AC3E}">
        <p14:creationId xmlns:p14="http://schemas.microsoft.com/office/powerpoint/2010/main" val="921651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11353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581400" y="815622"/>
            <a:ext cx="5456943" cy="523220"/>
          </a:xfrm>
          <a:prstGeom prst="rect">
            <a:avLst/>
          </a:prstGeom>
        </p:spPr>
        <p:txBody>
          <a:bodyPr wrap="none">
            <a:spAutoFit/>
          </a:bodyPr>
          <a:lstStyle/>
          <a:p>
            <a:pPr algn="ctr"/>
            <a:r>
              <a:rPr lang="ne-NP" sz="2800" b="1" dirty="0">
                <a:cs typeface="Kalimati" pitchFamily="2"/>
              </a:rPr>
              <a:t>गणना सम्पादन फाराम (सु.फा.नं. ३)</a:t>
            </a:r>
            <a:endParaRPr lang="en-US" sz="2800" b="1" dirty="0">
              <a:cs typeface="Kalimati" pitchFamily="2"/>
            </a:endParaRPr>
          </a:p>
        </p:txBody>
      </p:sp>
    </p:spTree>
    <p:extLst>
      <p:ext uri="{BB962C8B-B14F-4D97-AF65-F5344CB8AC3E}">
        <p14:creationId xmlns:p14="http://schemas.microsoft.com/office/powerpoint/2010/main" val="1554620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895600" y="1524000"/>
            <a:ext cx="5147733" cy="1219200"/>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1" i="0" u="none" strike="noStrike" kern="0" cap="none" spc="0" normalizeH="0" baseline="0" noProof="0" dirty="0" smtClean="0">
                <a:ln>
                  <a:noFill/>
                </a:ln>
                <a:solidFill>
                  <a:prstClr val="white"/>
                </a:solidFill>
                <a:effectLst/>
                <a:uLnTx/>
                <a:uFillTx/>
                <a:latin typeface="Preeti" pitchFamily="2" charset="0"/>
                <a:ea typeface="+mn-ea"/>
                <a:cs typeface="Kalimati" pitchFamily="2"/>
              </a:rPr>
              <a:t>कृषि कार्य</a:t>
            </a:r>
            <a:endPar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Kalimati" pitchFamily="2"/>
            </a:endParaRPr>
          </a:p>
        </p:txBody>
      </p:sp>
      <p:sp>
        <p:nvSpPr>
          <p:cNvPr id="6" name="Rounded Rectangle 5"/>
          <p:cNvSpPr/>
          <p:nvPr/>
        </p:nvSpPr>
        <p:spPr>
          <a:xfrm>
            <a:off x="304800" y="3272481"/>
            <a:ext cx="4651022" cy="18288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0" i="0" u="none" strike="noStrike" kern="0" cap="none" spc="0" normalizeH="0" baseline="0" noProof="0" dirty="0" smtClean="0">
                <a:ln>
                  <a:noFill/>
                </a:ln>
                <a:solidFill>
                  <a:prstClr val="white"/>
                </a:solidFill>
                <a:effectLst/>
                <a:uLnTx/>
                <a:uFillTx/>
                <a:latin typeface="Preeti" pitchFamily="2" charset="0"/>
                <a:ea typeface="+mn-ea"/>
                <a:cs typeface="Kalimati" pitchFamily="2"/>
              </a:rPr>
              <a:t>घरपरिवारबाट सञ्चालित</a:t>
            </a:r>
            <a:endParaRPr kumimoji="0" lang="en-US" sz="2400" b="0" i="0" u="none" strike="noStrike" kern="0" cap="none" spc="0" normalizeH="0" baseline="0" noProof="0" dirty="0" smtClean="0">
              <a:ln>
                <a:noFill/>
              </a:ln>
              <a:solidFill>
                <a:prstClr val="white"/>
              </a:solidFill>
              <a:effectLst/>
              <a:uLnTx/>
              <a:uFillTx/>
              <a:latin typeface="Preeti" pitchFamily="2" charset="0"/>
              <a:ea typeface="+mn-ea"/>
              <a:cs typeface="Kalimati" pitchFamily="2"/>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err="1" smtClean="0">
                <a:ln>
                  <a:noFill/>
                </a:ln>
                <a:solidFill>
                  <a:prstClr val="white"/>
                </a:solidFill>
                <a:effectLst/>
                <a:uLnTx/>
                <a:uFillTx/>
                <a:latin typeface="Times New Roman" pitchFamily="18" charset="0"/>
                <a:ea typeface="+mn-ea"/>
                <a:cs typeface="Times New Roman" pitchFamily="18" charset="0"/>
              </a:rPr>
              <a:t>HH</a:t>
            </a: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 operated</a:t>
            </a:r>
          </a:p>
        </p:txBody>
      </p:sp>
      <p:sp>
        <p:nvSpPr>
          <p:cNvPr id="8" name="Rounded Rectangle 7"/>
          <p:cNvSpPr/>
          <p:nvPr/>
        </p:nvSpPr>
        <p:spPr>
          <a:xfrm>
            <a:off x="6101645" y="3603978"/>
            <a:ext cx="5870222" cy="12954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0" i="0" u="none" strike="noStrike" kern="0" cap="none" spc="0" normalizeH="0" baseline="0" noProof="0" dirty="0" smtClean="0">
                <a:ln>
                  <a:noFill/>
                </a:ln>
                <a:solidFill>
                  <a:prstClr val="white"/>
                </a:solidFill>
                <a:effectLst/>
                <a:uLnTx/>
                <a:uFillTx/>
                <a:latin typeface="Arial" pitchFamily="34" charset="0"/>
                <a:ea typeface="+mn-ea"/>
                <a:cs typeface="Kalimati" pitchFamily="2"/>
              </a:rPr>
              <a:t>गैर घरपरिवारबाट सञ्चालित</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Non-</a:t>
            </a:r>
            <a:r>
              <a:rPr kumimoji="0" lang="en-US" sz="2400" b="0" i="0" u="none" strike="noStrike" kern="0" cap="none" spc="0" normalizeH="0" baseline="0" noProof="0" dirty="0" err="1" smtClean="0">
                <a:ln>
                  <a:noFill/>
                </a:ln>
                <a:solidFill>
                  <a:prstClr val="white"/>
                </a:solidFill>
                <a:effectLst/>
                <a:uLnTx/>
                <a:uFillTx/>
                <a:latin typeface="Times New Roman" pitchFamily="18" charset="0"/>
                <a:ea typeface="+mn-ea"/>
                <a:cs typeface="Times New Roman" pitchFamily="18" charset="0"/>
              </a:rPr>
              <a:t>HH</a:t>
            </a: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 operated</a:t>
            </a:r>
          </a:p>
        </p:txBody>
      </p:sp>
      <p:sp>
        <p:nvSpPr>
          <p:cNvPr id="10" name="Rounded Rectangle 9"/>
          <p:cNvSpPr/>
          <p:nvPr/>
        </p:nvSpPr>
        <p:spPr>
          <a:xfrm>
            <a:off x="6101645" y="5486400"/>
            <a:ext cx="5870222" cy="12954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0" i="0" u="none" strike="noStrike" kern="0" cap="none" spc="0" normalizeH="0" baseline="0" noProof="0" dirty="0" smtClean="0">
                <a:ln>
                  <a:noFill/>
                </a:ln>
                <a:solidFill>
                  <a:prstClr val="white"/>
                </a:solidFill>
                <a:effectLst/>
                <a:uLnTx/>
                <a:uFillTx/>
                <a:latin typeface="Arial" pitchFamily="34" charset="0"/>
                <a:ea typeface="+mn-ea"/>
                <a:cs typeface="Kalimati" pitchFamily="2"/>
              </a:rPr>
              <a:t>संस्थागत कृषि कार्य</a:t>
            </a:r>
            <a:endParaRPr kumimoji="0" lang="en-US" sz="2400" b="0" i="0" u="none" strike="noStrike" kern="0" cap="none" spc="0" normalizeH="0" baseline="0" noProof="0" dirty="0" smtClean="0">
              <a:ln>
                <a:noFill/>
              </a:ln>
              <a:solidFill>
                <a:prstClr val="white"/>
              </a:solidFill>
              <a:effectLst/>
              <a:uLnTx/>
              <a:uFillTx/>
              <a:latin typeface="Arial" pitchFamily="34" charset="0"/>
              <a:ea typeface="+mn-ea"/>
              <a:cs typeface="Kalimati" pitchFamily="2"/>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Institutional </a:t>
            </a:r>
            <a:r>
              <a:rPr kumimoji="0" lang="en-US" sz="2400" b="0" i="0" u="none" strike="noStrike" kern="0" cap="none" spc="0" normalizeH="0" baseline="0" noProof="0" dirty="0" err="1" smtClean="0">
                <a:ln>
                  <a:noFill/>
                </a:ln>
                <a:solidFill>
                  <a:prstClr val="white"/>
                </a:solidFill>
                <a:effectLst/>
                <a:uLnTx/>
                <a:uFillTx/>
                <a:latin typeface="Times New Roman" pitchFamily="18" charset="0"/>
                <a:ea typeface="+mn-ea"/>
                <a:cs typeface="Times New Roman" pitchFamily="18" charset="0"/>
              </a:rPr>
              <a:t>Agri</a:t>
            </a: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-activity</a:t>
            </a:r>
          </a:p>
        </p:txBody>
      </p:sp>
      <p:sp>
        <p:nvSpPr>
          <p:cNvPr id="12" name="Down Arrow 11"/>
          <p:cNvSpPr/>
          <p:nvPr/>
        </p:nvSpPr>
        <p:spPr>
          <a:xfrm rot="2298298">
            <a:off x="2902534" y="2313543"/>
            <a:ext cx="451556" cy="1044285"/>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4" name="Down Arrow 13"/>
          <p:cNvSpPr/>
          <p:nvPr/>
        </p:nvSpPr>
        <p:spPr>
          <a:xfrm rot="19620956">
            <a:off x="7061029" y="2483178"/>
            <a:ext cx="451556" cy="1209009"/>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5" name="Equal 14"/>
          <p:cNvSpPr/>
          <p:nvPr/>
        </p:nvSpPr>
        <p:spPr>
          <a:xfrm>
            <a:off x="8418687" y="4931948"/>
            <a:ext cx="903111" cy="457200"/>
          </a:xfrm>
          <a:prstGeom prst="mathEqual">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7" name="Content Placeholder 1"/>
          <p:cNvSpPr>
            <a:spLocks noGrp="1"/>
          </p:cNvSpPr>
          <p:nvPr>
            <p:ph idx="1"/>
          </p:nvPr>
        </p:nvSpPr>
        <p:spPr>
          <a:xfrm>
            <a:off x="1752600" y="736602"/>
            <a:ext cx="8037684" cy="787398"/>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p:spPr>
        <p:txBody>
          <a:bodyPr/>
          <a:lstStyle/>
          <a:p>
            <a:pPr marL="0" indent="0" algn="ctr">
              <a:buNone/>
            </a:pPr>
            <a:r>
              <a:rPr lang="ne-NP" sz="2800" b="1" dirty="0">
                <a:latin typeface="Preeti" pitchFamily="2" charset="0"/>
                <a:cs typeface="Kalimati" pitchFamily="2"/>
              </a:rPr>
              <a:t>संस्थागत कृषिचलनको गणना कार्य </a:t>
            </a:r>
            <a:endParaRPr lang="en-US" sz="2800" b="1" dirty="0">
              <a:latin typeface="Preeti" pitchFamily="2" charset="0"/>
              <a:cs typeface="Kalimati" pitchFamily="2"/>
            </a:endParaRPr>
          </a:p>
        </p:txBody>
      </p:sp>
    </p:spTree>
    <p:extLst>
      <p:ext uri="{BB962C8B-B14F-4D97-AF65-F5344CB8AC3E}">
        <p14:creationId xmlns:p14="http://schemas.microsoft.com/office/powerpoint/2010/main" val="703890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71691"/>
            <a:ext cx="11811000" cy="6001643"/>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सम्पादन फाराम (सु.फा.नं. ३)</a:t>
            </a:r>
          </a:p>
          <a:p>
            <a:pPr marL="342900" indent="-342900" algn="just">
              <a:lnSpc>
                <a:spcPct val="150000"/>
              </a:lnSpc>
              <a:buFont typeface="Wingdings" pitchFamily="2" charset="2"/>
              <a:buChar char="v"/>
            </a:pPr>
            <a:r>
              <a:rPr lang="ne-NP" sz="2400" b="1" dirty="0">
                <a:cs typeface="Kalimati" pitchFamily="2"/>
              </a:rPr>
              <a:t>यो फाराम छानिएका गणना–क्षेत्रहरूमा गणना कार्य समाप्त भइसकेपछि सम्बन्धित गणना क्षेत्रको सुपरिवेक्षकले प्रत्येक गणना क्षेत्रमा अलगअलग भरी यथासक्य छिटो कृषिगणना कार्यालयमा बुझाउनु पर्दछ । </a:t>
            </a:r>
          </a:p>
          <a:p>
            <a:pPr marL="800100" lvl="1" indent="-342900" algn="just">
              <a:lnSpc>
                <a:spcPct val="150000"/>
              </a:lnSpc>
              <a:buFont typeface="Wingdings" pitchFamily="2" charset="2"/>
              <a:buChar char="ü"/>
            </a:pPr>
            <a:r>
              <a:rPr lang="ne-NP" sz="2400" dirty="0">
                <a:cs typeface="Kalimati" pitchFamily="2"/>
              </a:rPr>
              <a:t>सर्वप्रथम गणना क्षेत्रको परिचयात्मक विवरण (प्रदेश, जिल्ला, गा.पा.÷न.पा., वडा नं., गणना क्षेत्र सङ्ख्या) तथा गणकको नाम लेख्ने । </a:t>
            </a:r>
          </a:p>
          <a:p>
            <a:pPr marL="800100" lvl="1" indent="-342900" algn="just">
              <a:lnSpc>
                <a:spcPct val="150000"/>
              </a:lnSpc>
              <a:buFont typeface="Wingdings" pitchFamily="2" charset="2"/>
              <a:buChar char="ü"/>
            </a:pPr>
            <a:r>
              <a:rPr lang="ne-NP" sz="2400" dirty="0">
                <a:cs typeface="Kalimati" pitchFamily="2"/>
              </a:rPr>
              <a:t>क्रमसङ्ख्या २ मा स्थलगत तथ्याङ्क सङ्कलन कार्य शुरू गरेको मिति र समाप्त गरेको मिति सम्बन्धित ठाउँमा उल्लेख गर्ने । </a:t>
            </a:r>
          </a:p>
          <a:p>
            <a:pPr marL="800100" lvl="1" indent="-342900" algn="just">
              <a:lnSpc>
                <a:spcPct val="150000"/>
              </a:lnSpc>
              <a:buFont typeface="Wingdings" pitchFamily="2" charset="2"/>
              <a:buChar char="ü"/>
            </a:pPr>
            <a:r>
              <a:rPr lang="ne-NP" sz="2400" dirty="0">
                <a:cs typeface="Kalimati" pitchFamily="2"/>
              </a:rPr>
              <a:t>क्रमसङ्ख्या ३ मा सो गणना क्षेत्रका कुल घर सङ्ख्याको लागि लगत १ को महल नं. १ को अन्तिम अंक लेख्ने । </a:t>
            </a:r>
          </a:p>
          <a:p>
            <a:endParaRPr lang="ne-NP" dirty="0"/>
          </a:p>
        </p:txBody>
      </p:sp>
    </p:spTree>
    <p:extLst>
      <p:ext uri="{BB962C8B-B14F-4D97-AF65-F5344CB8AC3E}">
        <p14:creationId xmlns:p14="http://schemas.microsoft.com/office/powerpoint/2010/main" val="38750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71691"/>
            <a:ext cx="11811000" cy="6278642"/>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सम्पादन फाराम (सु.फा.नं. ३)····</a:t>
            </a:r>
          </a:p>
          <a:p>
            <a:pPr marL="342900" indent="-342900" algn="just">
              <a:lnSpc>
                <a:spcPct val="150000"/>
              </a:lnSpc>
              <a:buFont typeface="Wingdings" pitchFamily="2" charset="2"/>
              <a:buChar char="ü"/>
            </a:pPr>
            <a:r>
              <a:rPr lang="ne-NP" sz="2400" dirty="0">
                <a:cs typeface="Kalimati" pitchFamily="2"/>
              </a:rPr>
              <a:t>क्रमसङ्ख्या ४ मा सो गणना क्षेत्रका कुल कृषि चलन सङ्ख्याको लागि लगत १ को महल </a:t>
            </a:r>
            <a:r>
              <a:rPr lang="ne-NP" sz="2400" dirty="0" smtClean="0">
                <a:cs typeface="Kalimati" pitchFamily="2"/>
              </a:rPr>
              <a:t>नं</a:t>
            </a:r>
            <a:r>
              <a:rPr lang="en-US" sz="2400" dirty="0" smtClean="0">
                <a:cs typeface="Kalimati" pitchFamily="2"/>
              </a:rPr>
              <a:t>.</a:t>
            </a:r>
            <a:r>
              <a:rPr lang="ne-NP" sz="2400" dirty="0" smtClean="0">
                <a:cs typeface="Kalimati" pitchFamily="2"/>
              </a:rPr>
              <a:t> </a:t>
            </a:r>
            <a:r>
              <a:rPr lang="ne-NP" sz="2400" dirty="0">
                <a:cs typeface="Kalimati" pitchFamily="2"/>
              </a:rPr>
              <a:t>२ को अन्तिम अङ्क लेख्ने । </a:t>
            </a:r>
          </a:p>
          <a:p>
            <a:pPr marL="342900" indent="-342900" algn="just">
              <a:lnSpc>
                <a:spcPct val="150000"/>
              </a:lnSpc>
              <a:buFont typeface="Wingdings" pitchFamily="2" charset="2"/>
              <a:buChar char="ü"/>
            </a:pPr>
            <a:r>
              <a:rPr lang="ne-NP" sz="2400" dirty="0">
                <a:cs typeface="Kalimati" pitchFamily="2"/>
              </a:rPr>
              <a:t>क्रमसङ्ख्या ५ मा गणना क्षेत्रमा छानिएका कुल कृषि–चलनहरूको सङ्ख्या र सोमध्ये अन्तर्वार्ता लिइएको सङ्ख्या उल्लेख गर्ने । </a:t>
            </a:r>
          </a:p>
          <a:p>
            <a:pPr marL="342900" indent="-342900" algn="just">
              <a:lnSpc>
                <a:spcPct val="150000"/>
              </a:lnSpc>
              <a:buFont typeface="Wingdings" pitchFamily="2" charset="2"/>
              <a:buChar char="ü"/>
            </a:pPr>
            <a:r>
              <a:rPr lang="ne-NP" sz="2400" dirty="0">
                <a:cs typeface="Kalimati" pitchFamily="2"/>
              </a:rPr>
              <a:t>क्रमसङ्ख्या ६ मा भरिएका लगत १, लगत १ (क), लगत २ र गणक प्रगति फारामको संख्या सम्बन्धित ठाउँमा उल्लेख गर्ने । </a:t>
            </a:r>
          </a:p>
          <a:p>
            <a:pPr marL="342900" indent="-342900" algn="just">
              <a:lnSpc>
                <a:spcPct val="150000"/>
              </a:lnSpc>
              <a:buFont typeface="Wingdings" pitchFamily="2" charset="2"/>
              <a:buChar char="ü"/>
            </a:pPr>
            <a:r>
              <a:rPr lang="ne-NP" sz="2400" dirty="0">
                <a:cs typeface="Kalimati" pitchFamily="2"/>
              </a:rPr>
              <a:t>क्रमसङ्ख्या ७ मा कूल अन्तर्वार्ता गरिनुपर्ने मध्ये अन्तर्वार्ता लिन नसकिएको जम्मा सङ्ख्या र तीमध्ये </a:t>
            </a:r>
            <a:r>
              <a:rPr lang="ne-NP" sz="2400" dirty="0" smtClean="0">
                <a:cs typeface="Kalimati" pitchFamily="2"/>
              </a:rPr>
              <a:t>उत्तरदाताको अस्वीकृतिको </a:t>
            </a:r>
            <a:r>
              <a:rPr lang="ne-NP" sz="2400" dirty="0">
                <a:cs typeface="Kalimati" pitchFamily="2"/>
              </a:rPr>
              <a:t>कारण अन्तर्वार्ता लिन नसकिएको सङ्ख्या एवं यो बाहेक अन्य कुनै कारणले अन्तर्वार्ता लिन नसकिएको कृषि चलन सङ्ख्या सम्बन्धित ठाउँमा उल्लेख गर्ने । </a:t>
            </a:r>
          </a:p>
        </p:txBody>
      </p:sp>
    </p:spTree>
    <p:extLst>
      <p:ext uri="{BB962C8B-B14F-4D97-AF65-F5344CB8AC3E}">
        <p14:creationId xmlns:p14="http://schemas.microsoft.com/office/powerpoint/2010/main" val="2652430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556" y="1066800"/>
            <a:ext cx="11887200" cy="5170646"/>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सम्पादन फाराम (सु.फा.नं. ३)····</a:t>
            </a:r>
          </a:p>
          <a:p>
            <a:pPr marL="342900" indent="-342900" algn="just">
              <a:lnSpc>
                <a:spcPct val="150000"/>
              </a:lnSpc>
              <a:buFont typeface="Wingdings" pitchFamily="2" charset="2"/>
              <a:buChar char="ü"/>
            </a:pPr>
            <a:r>
              <a:rPr lang="ne-NP" sz="2400" dirty="0">
                <a:cs typeface="Kalimati" pitchFamily="2"/>
              </a:rPr>
              <a:t>क्रमसङ्ख्या ८ मा सुपरिवेक्षकले जाँच गरेको कृषक परिवार प्रश्नावलीहरू (कृषि चलन) को सङ्ख्या र अन्तर्वार्ता स्थलमै जाँच गरिएका प्रश्नावली (लगत २) हरूको सङ्ख्या सम्बन्धित ठाउँमा उल्लेख गर्ने । </a:t>
            </a:r>
          </a:p>
          <a:p>
            <a:pPr marL="342900" indent="-342900" algn="just">
              <a:lnSpc>
                <a:spcPct val="150000"/>
              </a:lnSpc>
              <a:buFont typeface="Wingdings" pitchFamily="2" charset="2"/>
              <a:buChar char="ü"/>
            </a:pPr>
            <a:r>
              <a:rPr lang="ne-NP" sz="2400" dirty="0">
                <a:cs typeface="Kalimati" pitchFamily="2"/>
              </a:rPr>
              <a:t>क्रमसङ्ख्या ९ मा सुपरिवेक्षकले पुनः अन्तर्वार्ता गरेको प्रश्नावलीको सङ्ख्या उल्लेख गर्ने र प्रत्येक गणना–क्षेत्रको लागि दुईवटा कृषक परिवार प्रश्नावलीको पुनः अन्तर्वार्ता गर्ने । </a:t>
            </a:r>
          </a:p>
          <a:p>
            <a:pPr marL="342900" indent="-342900" algn="just">
              <a:lnSpc>
                <a:spcPct val="150000"/>
              </a:lnSpc>
              <a:buFont typeface="Wingdings" pitchFamily="2" charset="2"/>
              <a:buChar char="ü"/>
            </a:pPr>
            <a:r>
              <a:rPr lang="ne-NP" sz="2400" dirty="0">
                <a:cs typeface="Kalimati" pitchFamily="2"/>
              </a:rPr>
              <a:t>सम्बन्धित गणना–क्षेत्रको गणना कार्य समाप्त भएपछि गणना कार्यसँग सम्बन्धित र सुपरिवेक्षकलाई उल्लेख गर्न मन लागेको केही कुरा भए क्रमसङ्ख्या १० मा उल्लेख गर्ने ।</a:t>
            </a:r>
          </a:p>
          <a:p>
            <a:pPr marL="342900" indent="-342900" algn="just">
              <a:lnSpc>
                <a:spcPct val="150000"/>
              </a:lnSpc>
              <a:buFont typeface="Wingdings" pitchFamily="2" charset="2"/>
              <a:buChar char="ü"/>
            </a:pPr>
            <a:r>
              <a:rPr lang="ne-NP" sz="2400" dirty="0">
                <a:cs typeface="Kalimati" pitchFamily="2"/>
              </a:rPr>
              <a:t>अन्तिम हरफमा सुपरिवेक्षकले आफ्नो नाम र मिति लेखी सही गर्ने । </a:t>
            </a:r>
          </a:p>
        </p:txBody>
      </p:sp>
    </p:spTree>
    <p:extLst>
      <p:ext uri="{BB962C8B-B14F-4D97-AF65-F5344CB8AC3E}">
        <p14:creationId xmlns:p14="http://schemas.microsoft.com/office/powerpoint/2010/main" val="419413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4"/>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5"/>
            <a:ext cx="616274" cy="405579"/>
          </a:xfrm>
        </p:spPr>
        <p:txBody>
          <a:bodyPr/>
          <a:lstStyle/>
          <a:p>
            <a:pPr algn="ctr"/>
            <a:fld id="{26402401-4522-4C0F-A737-197EB07E49FF}" type="slidenum">
              <a:rPr lang="en-US" sz="1800">
                <a:latin typeface="Fontasy Himali" panose="04020500000000000000" pitchFamily="82" charset="0"/>
                <a:cs typeface="+mn-cs"/>
              </a:rPr>
              <a:pPr algn="ctr"/>
              <a:t>33</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xmlns=""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5"/>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xmlns=""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4"/>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xmlns="" id="{BCDB3D78-BB87-40A8-B040-338296628C75}"/>
              </a:ext>
            </a:extLst>
          </p:cNvPr>
          <p:cNvSpPr/>
          <p:nvPr/>
        </p:nvSpPr>
        <p:spPr>
          <a:xfrm>
            <a:off x="7247272" y="846631"/>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1"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34</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2"/>
            <a:ext cx="12192000" cy="879023"/>
          </a:xfrm>
          <a:prstGeom prst="rect">
            <a:avLst/>
          </a:prstGeom>
        </p:spPr>
        <p:txBody>
          <a:bodyPr>
            <a:normAutofit/>
          </a:bodyPr>
          <a:lstStyle/>
          <a:p>
            <a:pPr marL="0" indent="0" algn="ctr">
              <a:lnSpc>
                <a:spcPct val="150000"/>
              </a:lnSpc>
              <a:buNone/>
            </a:pPr>
            <a:r>
              <a:rPr lang="ne-NP" b="1" dirty="0">
                <a:solidFill>
                  <a:srgbClr val="002060"/>
                </a:solidFill>
                <a:cs typeface="Kalimati" pitchFamily="2"/>
              </a:rPr>
              <a:t>पुनरावलोकनका लागि प्रश्न</a:t>
            </a:r>
            <a:endParaRPr lang="hi-IN" b="1" dirty="0">
              <a:solidFill>
                <a:srgbClr val="002060"/>
              </a:solidFill>
              <a:cs typeface="Kalimati" pitchFamily="2"/>
            </a:endParaRPr>
          </a:p>
          <a:p>
            <a:pPr marL="0" indent="0" algn="ctr">
              <a:lnSpc>
                <a:spcPct val="150000"/>
              </a:lnSpc>
              <a:buNone/>
            </a:pPr>
            <a:endParaRPr lang="ne-NP" b="1" dirty="0">
              <a:solidFill>
                <a:srgbClr val="002060"/>
              </a:solidFill>
              <a:latin typeface="Ganesh" pitchFamily="2" charset="0"/>
              <a:cs typeface="Kalimati" panose="00000400000000000000" pitchFamily="2"/>
            </a:endParaRPr>
          </a:p>
        </p:txBody>
      </p:sp>
      <p:sp>
        <p:nvSpPr>
          <p:cNvPr id="14" name="TextBox 13"/>
          <p:cNvSpPr txBox="1"/>
          <p:nvPr/>
        </p:nvSpPr>
        <p:spPr>
          <a:xfrm>
            <a:off x="711200" y="1685359"/>
            <a:ext cx="11480800" cy="3724096"/>
          </a:xfrm>
          <a:prstGeom prst="rect">
            <a:avLst/>
          </a:prstGeom>
          <a:noFill/>
        </p:spPr>
        <p:txBody>
          <a:bodyPr wrap="square" rtlCol="0">
            <a:spAutoFit/>
          </a:bodyPr>
          <a:lstStyle/>
          <a:p>
            <a:pPr>
              <a:lnSpc>
                <a:spcPct val="150000"/>
              </a:lnSpc>
              <a:spcAft>
                <a:spcPts val="600"/>
              </a:spcAft>
            </a:pPr>
            <a:r>
              <a:rPr lang="ne-NP" sz="2400" dirty="0">
                <a:latin typeface="Preeti" pitchFamily="2" charset="0"/>
                <a:cs typeface="Kalimati" panose="00000400000000000000" pitchFamily="2"/>
              </a:rPr>
              <a:t>प्रश्न १ संस्थागत कृषिचलन भन्नाले के बुझिन्छ </a:t>
            </a:r>
            <a:r>
              <a:rPr lang="en-GB" sz="2400" dirty="0">
                <a:latin typeface="Preeti" pitchFamily="2" charset="0"/>
                <a:cs typeface="Kalimati" panose="00000400000000000000" pitchFamily="2"/>
                <a:sym typeface="Symbol"/>
              </a:rPr>
              <a:t></a:t>
            </a:r>
            <a:endParaRPr lang="en-US" sz="2400" dirty="0">
              <a:latin typeface="Preeti" pitchFamily="2" charset="0"/>
              <a:cs typeface="Kalimati" panose="00000400000000000000" pitchFamily="2"/>
            </a:endParaRPr>
          </a:p>
          <a:p>
            <a:pPr>
              <a:lnSpc>
                <a:spcPct val="150000"/>
              </a:lnSpc>
              <a:spcAft>
                <a:spcPts val="600"/>
              </a:spcAft>
            </a:pPr>
            <a:r>
              <a:rPr lang="ne-NP" sz="2400" dirty="0" smtClean="0">
                <a:solidFill>
                  <a:prstClr val="black"/>
                </a:solidFill>
                <a:latin typeface="Preeti" pitchFamily="2" charset="0"/>
                <a:cs typeface="Kalimati" pitchFamily="2"/>
              </a:rPr>
              <a:t>प्रश्न </a:t>
            </a:r>
            <a:r>
              <a:rPr lang="ne-NP" sz="2400" dirty="0">
                <a:solidFill>
                  <a:prstClr val="black"/>
                </a:solidFill>
                <a:latin typeface="Preeti" pitchFamily="2" charset="0"/>
                <a:cs typeface="Kalimati" pitchFamily="2"/>
              </a:rPr>
              <a:t>२ </a:t>
            </a:r>
            <a:r>
              <a:rPr lang="ne-NP" sz="2400" dirty="0">
                <a:latin typeface="Preeti" pitchFamily="2" charset="0"/>
                <a:cs typeface="Kalimati" panose="00000400000000000000" pitchFamily="2"/>
              </a:rPr>
              <a:t>संस्थागत कृषिचलनको विवरण भर्ने जिमेवारी कस्को हो </a:t>
            </a:r>
            <a:r>
              <a:rPr lang="en-GB" sz="2400" dirty="0">
                <a:latin typeface="Preeti" pitchFamily="2" charset="0"/>
                <a:cs typeface="Kalimati" panose="00000400000000000000" pitchFamily="2"/>
                <a:sym typeface="Symbol"/>
              </a:rPr>
              <a:t></a:t>
            </a:r>
            <a:endParaRPr lang="en-US" sz="2400" dirty="0">
              <a:latin typeface="Preeti" pitchFamily="2" charset="0"/>
              <a:cs typeface="Kalimati" panose="00000400000000000000" pitchFamily="2"/>
            </a:endParaRPr>
          </a:p>
          <a:p>
            <a:pPr lvl="0">
              <a:lnSpc>
                <a:spcPct val="150000"/>
              </a:lnSpc>
              <a:spcAft>
                <a:spcPts val="600"/>
              </a:spcAft>
            </a:pPr>
            <a:r>
              <a:rPr lang="ne-NP" sz="2400" dirty="0" smtClean="0">
                <a:solidFill>
                  <a:prstClr val="black"/>
                </a:solidFill>
                <a:latin typeface="Preeti" pitchFamily="2" charset="0"/>
                <a:cs typeface="Kalimati" pitchFamily="2"/>
              </a:rPr>
              <a:t>प्रश्न ३</a:t>
            </a:r>
            <a:r>
              <a:rPr lang="en-US" sz="2400" dirty="0" smtClean="0">
                <a:solidFill>
                  <a:prstClr val="black"/>
                </a:solidFill>
                <a:latin typeface="Preeti" pitchFamily="2" charset="0"/>
                <a:cs typeface="Kalimati" pitchFamily="2"/>
              </a:rPr>
              <a:t> </a:t>
            </a:r>
            <a:r>
              <a:rPr lang="ne-NP" sz="2400" dirty="0" smtClean="0">
                <a:latin typeface="Preeti" pitchFamily="2" charset="0"/>
                <a:cs typeface="Kalimati" panose="00000400000000000000" pitchFamily="2"/>
              </a:rPr>
              <a:t>संस्थागत </a:t>
            </a:r>
            <a:r>
              <a:rPr lang="ne-NP" sz="2400" dirty="0">
                <a:latin typeface="Preeti" pitchFamily="2" charset="0"/>
                <a:cs typeface="Kalimati" panose="00000400000000000000" pitchFamily="2"/>
              </a:rPr>
              <a:t>कृषिचलन र घरपरिवारबाट सञ्चालित कृषिकार्य वीच कसरी फरक छुट्याउने </a:t>
            </a:r>
            <a:r>
              <a:rPr lang="en-GB" sz="2400" dirty="0">
                <a:latin typeface="Preeti" pitchFamily="2" charset="0"/>
                <a:cs typeface="Kalimati" panose="00000400000000000000" pitchFamily="2"/>
                <a:sym typeface="Symbol"/>
              </a:rPr>
              <a:t></a:t>
            </a:r>
            <a:endParaRPr lang="en-US" sz="2400" dirty="0">
              <a:latin typeface="Preeti" pitchFamily="2" charset="0"/>
              <a:cs typeface="Kalimati" panose="00000400000000000000" pitchFamily="2"/>
            </a:endParaRPr>
          </a:p>
          <a:p>
            <a:pPr lvl="0">
              <a:lnSpc>
                <a:spcPct val="150000"/>
              </a:lnSpc>
              <a:spcAft>
                <a:spcPts val="600"/>
              </a:spcAft>
            </a:pPr>
            <a:r>
              <a:rPr lang="ne-NP" sz="2400" dirty="0">
                <a:solidFill>
                  <a:prstClr val="black"/>
                </a:solidFill>
                <a:latin typeface="Preeti" pitchFamily="2" charset="0"/>
                <a:cs typeface="Kalimati" pitchFamily="2"/>
              </a:rPr>
              <a:t>प्रश्न ४</a:t>
            </a:r>
            <a:r>
              <a:rPr lang="en-US" sz="2400" dirty="0">
                <a:solidFill>
                  <a:prstClr val="black"/>
                </a:solidFill>
                <a:latin typeface="Preeti" pitchFamily="2" charset="0"/>
                <a:cs typeface="Kalimati" pitchFamily="2"/>
              </a:rPr>
              <a:t> </a:t>
            </a:r>
            <a:r>
              <a:rPr lang="ne-NP" sz="2400" dirty="0" smtClean="0">
                <a:latin typeface="Preeti" pitchFamily="2" charset="0"/>
                <a:cs typeface="Kalimati" panose="00000400000000000000" pitchFamily="2"/>
              </a:rPr>
              <a:t>गणकले </a:t>
            </a:r>
            <a:r>
              <a:rPr lang="ne-NP" sz="2400" dirty="0">
                <a:latin typeface="Preeti" pitchFamily="2" charset="0"/>
                <a:cs typeface="Kalimati" panose="00000400000000000000" pitchFamily="2"/>
              </a:rPr>
              <a:t>संस्थागत कृषिचलनको बारेमा जानकारी कसरी लिने </a:t>
            </a:r>
            <a:r>
              <a:rPr lang="en-GB" sz="2400" dirty="0">
                <a:latin typeface="Preeti" pitchFamily="2" charset="0"/>
                <a:cs typeface="Kalimati" panose="00000400000000000000" pitchFamily="2"/>
                <a:sym typeface="Symbol"/>
              </a:rPr>
              <a:t></a:t>
            </a:r>
            <a:endParaRPr lang="en-US" sz="2400" dirty="0">
              <a:latin typeface="Preeti" pitchFamily="2" charset="0"/>
              <a:cs typeface="Kalimati" panose="00000400000000000000" pitchFamily="2"/>
            </a:endParaRPr>
          </a:p>
          <a:p>
            <a:pPr>
              <a:lnSpc>
                <a:spcPct val="150000"/>
              </a:lnSpc>
              <a:spcAft>
                <a:spcPts val="600"/>
              </a:spcAft>
            </a:pPr>
            <a:r>
              <a:rPr lang="ne-NP" sz="2400" dirty="0">
                <a:solidFill>
                  <a:prstClr val="black"/>
                </a:solidFill>
                <a:latin typeface="Preeti" pitchFamily="2" charset="0"/>
                <a:cs typeface="Kalimati" pitchFamily="2"/>
              </a:rPr>
              <a:t>प्रश्न ५ </a:t>
            </a:r>
            <a:r>
              <a:rPr lang="ne-NP" sz="2400" dirty="0" smtClean="0">
                <a:latin typeface="Preeti" pitchFamily="2" charset="0"/>
                <a:cs typeface="Kalimati" panose="00000400000000000000" pitchFamily="2"/>
              </a:rPr>
              <a:t>कुखुरापालनबाट </a:t>
            </a:r>
            <a:r>
              <a:rPr lang="ne-NP" sz="2400" dirty="0">
                <a:latin typeface="Preeti" pitchFamily="2" charset="0"/>
                <a:cs typeface="Kalimati" panose="00000400000000000000" pitchFamily="2"/>
              </a:rPr>
              <a:t>संस्थागत कृषिचलनमा परेको कृषकले फलफुलखेती </a:t>
            </a:r>
            <a:r>
              <a:rPr lang="en-GB" sz="2400" dirty="0">
                <a:latin typeface="Preeti" pitchFamily="2" charset="0"/>
                <a:cs typeface="Kalimati" panose="00000400000000000000" pitchFamily="2"/>
              </a:rPr>
              <a:t>, </a:t>
            </a:r>
            <a:r>
              <a:rPr lang="ne-NP" sz="2400" dirty="0">
                <a:latin typeface="Preeti" pitchFamily="2" charset="0"/>
                <a:cs typeface="Kalimati" panose="00000400000000000000" pitchFamily="2"/>
              </a:rPr>
              <a:t>तरकारीबाली पनि लगाएको रहेछ भने सुपरिवेक्षकले र गणकले कसरी विवरण </a:t>
            </a:r>
            <a:r>
              <a:rPr lang="ne-NP" sz="2400" dirty="0" smtClean="0">
                <a:latin typeface="Preeti" pitchFamily="2" charset="0"/>
                <a:cs typeface="Kalimati" panose="00000400000000000000" pitchFamily="2"/>
              </a:rPr>
              <a:t>भर्ने</a:t>
            </a:r>
            <a:r>
              <a:rPr lang="en-GB" sz="2400" dirty="0" smtClean="0">
                <a:latin typeface="Preeti" pitchFamily="2" charset="0"/>
                <a:cs typeface="Kalimati" panose="00000400000000000000" pitchFamily="2"/>
                <a:sym typeface="Symbol"/>
              </a:rPr>
              <a:t></a:t>
            </a:r>
            <a:endParaRPr lang="ne-NP" sz="2400" dirty="0">
              <a:cs typeface="Kalimati" pitchFamily="2"/>
            </a:endParaRPr>
          </a:p>
        </p:txBody>
      </p:sp>
    </p:spTree>
    <p:extLst>
      <p:ext uri="{BB962C8B-B14F-4D97-AF65-F5344CB8AC3E}">
        <p14:creationId xmlns:p14="http://schemas.microsoft.com/office/powerpoint/2010/main" val="36755287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11430001" cy="3276600"/>
          </a:xfrm>
          <a:noFill/>
          <a:ln>
            <a:noFill/>
          </a:ln>
          <a:effectLst/>
        </p:spPr>
        <p:txBody>
          <a:bodyPr>
            <a:noAutofit/>
          </a:bodyPr>
          <a:lstStyle/>
          <a:p>
            <a:pPr marL="0" indent="0" algn="ctr">
              <a:lnSpc>
                <a:spcPct val="150000"/>
              </a:lnSpc>
              <a:buNone/>
            </a:pPr>
            <a:endParaRPr lang="ne-NP" sz="4800" dirty="0" smtClean="0">
              <a:solidFill>
                <a:srgbClr val="000099"/>
              </a:solidFill>
              <a:cs typeface="Kalimati" pitchFamily="2"/>
            </a:endParaRPr>
          </a:p>
          <a:p>
            <a:pPr marL="0" indent="0" algn="ctr">
              <a:lnSpc>
                <a:spcPct val="150000"/>
              </a:lnSpc>
              <a:buNone/>
            </a:pPr>
            <a:r>
              <a:rPr lang="ne-NP" sz="4800" dirty="0" smtClean="0">
                <a:solidFill>
                  <a:srgbClr val="000099"/>
                </a:solidFill>
                <a:cs typeface="Kalimati" pitchFamily="2"/>
              </a:rPr>
              <a:t>धन्यवाद !</a:t>
            </a:r>
            <a:endParaRPr lang="ne-NP" sz="16600" dirty="0">
              <a:solidFill>
                <a:srgbClr val="002060"/>
              </a:solidFill>
              <a:latin typeface="Preeti"/>
              <a:cs typeface="Kalimati" pitchFamily="2"/>
            </a:endParaRPr>
          </a:p>
          <a:p>
            <a:pPr marL="0" indent="0" algn="ctr">
              <a:lnSpc>
                <a:spcPct val="150000"/>
              </a:lnSpc>
              <a:buNone/>
            </a:pPr>
            <a:endParaRPr lang="en-US" sz="16600" dirty="0"/>
          </a:p>
          <a:p>
            <a:pPr marL="0" indent="0" algn="ctr">
              <a:buNone/>
            </a:pPr>
            <a:endParaRPr lang="en-US" sz="16600" dirty="0"/>
          </a:p>
        </p:txBody>
      </p:sp>
      <p:sp>
        <p:nvSpPr>
          <p:cNvPr id="5" name="Slide Number Placeholder 19">
            <a:extLst>
              <a:ext uri="{FF2B5EF4-FFF2-40B4-BE49-F238E27FC236}">
                <a16:creationId xmlns:a16="http://schemas.microsoft.com/office/drawing/2014/main" xmlns=""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35</a:t>
            </a:fld>
            <a:endParaRPr lang="en-US" dirty="0">
              <a:latin typeface="Fontasy Himali" panose="04020500000000000000" pitchFamily="82" charset="0"/>
            </a:endParaRPr>
          </a:p>
        </p:txBody>
      </p:sp>
      <p:sp>
        <p:nvSpPr>
          <p:cNvPr id="4" name="Text Placeholder 1">
            <a:extLst>
              <a:ext uri="{FF2B5EF4-FFF2-40B4-BE49-F238E27FC236}">
                <a16:creationId xmlns:a16="http://schemas.microsoft.com/office/drawing/2014/main" xmlns="" id="{9ADCC6DE-9B41-49CF-910E-1D1E23867D31}"/>
              </a:ext>
            </a:extLst>
          </p:cNvPr>
          <p:cNvSpPr txBox="1">
            <a:spLocks/>
          </p:cNvSpPr>
          <p:nvPr/>
        </p:nvSpPr>
        <p:spPr>
          <a:xfrm>
            <a:off x="152400" y="813116"/>
            <a:ext cx="118872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a:t>
            </a:r>
            <a:r>
              <a:rPr lang="ne-NP" sz="2400" b="1" dirty="0" smtClean="0">
                <a:solidFill>
                  <a:srgbClr val="0070C0"/>
                </a:solidFill>
                <a:cs typeface="Kalimati" pitchFamily="2"/>
              </a:rPr>
              <a:t>१०५ </a:t>
            </a:r>
            <a:r>
              <a:rPr lang="ne-NP" sz="2400" b="1" dirty="0" smtClean="0">
                <a:solidFill>
                  <a:srgbClr val="0070C0"/>
                </a:solidFill>
                <a:cs typeface="Kalimati" pitchFamily="2"/>
              </a:rPr>
              <a:t>तथा सुपरिवेक्षक पुस्तिकाको ३८ देखि ४२ सम्म </a:t>
            </a:r>
            <a:r>
              <a:rPr lang="ne-NP" sz="2400" b="1" dirty="0">
                <a:solidFill>
                  <a:srgbClr val="0070C0"/>
                </a:solidFill>
                <a:cs typeface="Kalimati" pitchFamily="2"/>
              </a:rPr>
              <a:t>अध्ययन </a:t>
            </a:r>
            <a:r>
              <a:rPr lang="ne-NP" sz="2400" b="1" dirty="0" smtClean="0">
                <a:solidFill>
                  <a:srgbClr val="0070C0"/>
                </a:solidFill>
                <a:cs typeface="Kalimati" pitchFamily="2"/>
              </a:rPr>
              <a:t>गर्नुहोस् </a:t>
            </a:r>
            <a:endParaRPr lang="ne-NP" sz="2400" b="1" dirty="0">
              <a:solidFill>
                <a:srgbClr val="0070C0"/>
              </a:solidFill>
              <a:cs typeface="Kalimati" pitchFamily="2"/>
            </a:endParaRPr>
          </a:p>
        </p:txBody>
      </p:sp>
    </p:spTree>
    <p:extLst>
      <p:ext uri="{BB962C8B-B14F-4D97-AF65-F5344CB8AC3E}">
        <p14:creationId xmlns:p14="http://schemas.microsoft.com/office/powerpoint/2010/main" val="1024580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1828800" y="762000"/>
            <a:ext cx="8037684" cy="787398"/>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ne-NP" sz="2800" b="1" dirty="0" smtClean="0">
                <a:latin typeface="Preeti" pitchFamily="2" charset="0"/>
                <a:cs typeface="Kalimati" pitchFamily="2"/>
              </a:rPr>
              <a:t>संस्थागत कृषिचलनको गणना कार्य </a:t>
            </a:r>
            <a:endParaRPr lang="en-US" sz="2800" b="1" dirty="0">
              <a:latin typeface="Preeti" pitchFamily="2" charset="0"/>
              <a:cs typeface="Kalimati" pitchFamily="2"/>
            </a:endParaRPr>
          </a:p>
        </p:txBody>
      </p:sp>
      <p:sp>
        <p:nvSpPr>
          <p:cNvPr id="7" name="Content Placeholder 1"/>
          <p:cNvSpPr txBox="1">
            <a:spLocks/>
          </p:cNvSpPr>
          <p:nvPr/>
        </p:nvSpPr>
        <p:spPr bwMode="auto">
          <a:xfrm>
            <a:off x="228600" y="1426632"/>
            <a:ext cx="11734800" cy="4974168"/>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Tx/>
              <a:buFont typeface="Arial" pitchFamily="34" charset="0"/>
              <a:buChar char="•"/>
              <a:defRPr sz="3200" kern="1200">
                <a:solidFill>
                  <a:schemeClr val="tx2">
                    <a:lumMod val="75000"/>
                  </a:schemeClr>
                </a:solidFill>
                <a:latin typeface="Cambria" pitchFamily="18" charset="0"/>
                <a:ea typeface="+mn-ea"/>
                <a:cs typeface="+mn-cs"/>
              </a:defRPr>
            </a:lvl1pPr>
            <a:lvl2pPr marL="742950" indent="-285750" algn="l" rtl="0" eaLnBrk="0" fontAlgn="base" hangingPunct="0">
              <a:spcBef>
                <a:spcPct val="20000"/>
              </a:spcBef>
              <a:spcAft>
                <a:spcPct val="0"/>
              </a:spcAft>
              <a:buClrTx/>
              <a:buFont typeface="Arial" pitchFamily="34" charset="0"/>
              <a:buChar char="•"/>
              <a:defRPr sz="2800" kern="1200">
                <a:solidFill>
                  <a:schemeClr val="tx2">
                    <a:lumMod val="75000"/>
                  </a:schemeClr>
                </a:solidFill>
                <a:latin typeface="Cambria" pitchFamily="18" charset="0"/>
                <a:ea typeface="+mn-ea"/>
                <a:cs typeface="+mn-cs"/>
              </a:defRPr>
            </a:lvl2pPr>
            <a:lvl3pPr marL="1143000" indent="-228600" algn="l" rtl="0" eaLnBrk="0" fontAlgn="base" hangingPunct="0">
              <a:spcBef>
                <a:spcPct val="20000"/>
              </a:spcBef>
              <a:spcAft>
                <a:spcPct val="0"/>
              </a:spcAft>
              <a:buClrTx/>
              <a:buFont typeface="Arial" pitchFamily="34" charset="0"/>
              <a:buChar char="•"/>
              <a:defRPr sz="2400" kern="1200">
                <a:solidFill>
                  <a:schemeClr val="tx2">
                    <a:lumMod val="75000"/>
                  </a:schemeClr>
                </a:solidFill>
                <a:latin typeface="Cambria" pitchFamily="18" charset="0"/>
                <a:ea typeface="+mn-ea"/>
                <a:cs typeface="+mn-cs"/>
              </a:defRPr>
            </a:lvl3pPr>
            <a:lvl4pPr marL="16002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4pPr>
            <a:lvl5pPr marL="20574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buNone/>
            </a:pPr>
            <a:r>
              <a:rPr lang="ne-NP" sz="2400" dirty="0" smtClean="0">
                <a:latin typeface="Preeti" pitchFamily="2" charset="0"/>
                <a:cs typeface="Kalimati" pitchFamily="2"/>
              </a:rPr>
              <a:t>परिचय </a:t>
            </a:r>
          </a:p>
          <a:p>
            <a:pPr algn="just">
              <a:lnSpc>
                <a:spcPct val="150000"/>
              </a:lnSpc>
              <a:buFont typeface="Wingdings" pitchFamily="2" charset="2"/>
              <a:buChar char="v"/>
            </a:pPr>
            <a:r>
              <a:rPr lang="ne-NP" sz="2400" dirty="0" smtClean="0">
                <a:latin typeface="Preeti" pitchFamily="2" charset="0"/>
                <a:cs typeface="Kalimati" pitchFamily="2"/>
              </a:rPr>
              <a:t>नेपालमा </a:t>
            </a:r>
            <a:r>
              <a:rPr lang="ne-NP" sz="2400" dirty="0">
                <a:latin typeface="Preeti" pitchFamily="2" charset="0"/>
                <a:cs typeface="Kalimati" pitchFamily="2"/>
              </a:rPr>
              <a:t>पहिलो कृषिगणना २०१८ सालमा सम्पन्न भै प्रत्येक दश÷दश वर्षमा हुदैआएको राष्ट्रिय कृषिगणनाको सातौं श्रृंखला केन्द्रीय तथ्याङ्क विभागले सञ्चालन गरिरहेको छ । </a:t>
            </a:r>
          </a:p>
          <a:p>
            <a:pPr algn="just">
              <a:lnSpc>
                <a:spcPct val="150000"/>
              </a:lnSpc>
              <a:buFont typeface="Wingdings" pitchFamily="2" charset="2"/>
              <a:buChar char="v"/>
            </a:pPr>
            <a:r>
              <a:rPr lang="ne-NP" sz="2400" dirty="0">
                <a:latin typeface="Preeti" pitchFamily="2" charset="0"/>
                <a:cs typeface="Kalimati" pitchFamily="2"/>
              </a:rPr>
              <a:t>विगतका कृषिगणनाहरुमा गैर घरपरिवारले संस्थागत रुपमा संचालन गरेका कृषि क्रियाकलापसम्बन्धी बिवरणहरु संकलन नगरी घरपरिवारले सञ्चालन गरेका कृषि क्रियाकलापसम्वन्धी विवरणहरु मात्र संकलन गर्ने </a:t>
            </a:r>
            <a:r>
              <a:rPr lang="ne-NP" sz="2400" dirty="0" smtClean="0">
                <a:latin typeface="Preeti" pitchFamily="2" charset="0"/>
                <a:cs typeface="Kalimati" pitchFamily="2"/>
              </a:rPr>
              <a:t>गरिएको थियो </a:t>
            </a:r>
            <a:r>
              <a:rPr lang="ne-NP" sz="2400" dirty="0">
                <a:latin typeface="Preeti" pitchFamily="2" charset="0"/>
                <a:cs typeface="Kalimati" pitchFamily="2"/>
              </a:rPr>
              <a:t>।</a:t>
            </a:r>
          </a:p>
          <a:p>
            <a:pPr algn="just">
              <a:lnSpc>
                <a:spcPct val="150000"/>
              </a:lnSpc>
              <a:buFont typeface="Wingdings" pitchFamily="2" charset="2"/>
              <a:buChar char="v"/>
            </a:pPr>
            <a:r>
              <a:rPr lang="ne-NP" sz="2400" dirty="0">
                <a:latin typeface="Preeti" pitchFamily="2" charset="0"/>
                <a:cs typeface="Kalimati" pitchFamily="2"/>
              </a:rPr>
              <a:t>यस कृषिगणनामा यी दुवै क्षेत्रबाट गरिने कृषि क्रियाकलापसम्वन्धी विवरणहरु संकलन गर्न लागिएको छ ।  </a:t>
            </a:r>
          </a:p>
          <a:p>
            <a:pPr algn="just">
              <a:buFont typeface="Wingdings" pitchFamily="2" charset="2"/>
              <a:buChar char="v"/>
            </a:pPr>
            <a:endParaRPr lang="ne-NP" sz="2400" dirty="0">
              <a:latin typeface="Preeti" pitchFamily="2" charset="0"/>
              <a:cs typeface="Kalimati" pitchFamily="2"/>
            </a:endParaRPr>
          </a:p>
          <a:p>
            <a:pPr>
              <a:buFont typeface="Wingdings" pitchFamily="2" charset="2"/>
              <a:buChar char="v"/>
            </a:pPr>
            <a:endParaRPr lang="en-US" b="1" dirty="0">
              <a:latin typeface="Preeti"/>
            </a:endParaRPr>
          </a:p>
        </p:txBody>
      </p:sp>
    </p:spTree>
    <p:extLst>
      <p:ext uri="{BB962C8B-B14F-4D97-AF65-F5344CB8AC3E}">
        <p14:creationId xmlns:p14="http://schemas.microsoft.com/office/powerpoint/2010/main" val="3219972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1828800" y="685800"/>
            <a:ext cx="8037684" cy="609600"/>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ne-NP" sz="2800" b="1" dirty="0" smtClean="0">
                <a:latin typeface="Preeti" pitchFamily="2" charset="0"/>
                <a:cs typeface="Kalimati" pitchFamily="2"/>
              </a:rPr>
              <a:t>संस्थागत कृषिचलनको गणना कार्य </a:t>
            </a:r>
          </a:p>
          <a:p>
            <a:pPr marL="0" indent="0" algn="ctr">
              <a:buFont typeface="Arial" pitchFamily="34" charset="0"/>
              <a:buNone/>
            </a:pPr>
            <a:endParaRPr lang="en-US" sz="2800" b="1" dirty="0">
              <a:latin typeface="Preeti" pitchFamily="2" charset="0"/>
            </a:endParaRPr>
          </a:p>
        </p:txBody>
      </p:sp>
      <p:sp>
        <p:nvSpPr>
          <p:cNvPr id="5" name="Content Placeholder 1"/>
          <p:cNvSpPr txBox="1">
            <a:spLocks/>
          </p:cNvSpPr>
          <p:nvPr/>
        </p:nvSpPr>
        <p:spPr bwMode="auto">
          <a:xfrm>
            <a:off x="474133" y="1219200"/>
            <a:ext cx="11108267" cy="5410200"/>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Tx/>
              <a:buFont typeface="Arial" pitchFamily="34" charset="0"/>
              <a:buChar char="•"/>
              <a:defRPr sz="3200" kern="1200">
                <a:solidFill>
                  <a:schemeClr val="tx2">
                    <a:lumMod val="75000"/>
                  </a:schemeClr>
                </a:solidFill>
                <a:latin typeface="Cambria" pitchFamily="18" charset="0"/>
                <a:ea typeface="+mn-ea"/>
                <a:cs typeface="+mn-cs"/>
              </a:defRPr>
            </a:lvl1pPr>
            <a:lvl2pPr marL="742950" indent="-285750" algn="l" rtl="0" eaLnBrk="0" fontAlgn="base" hangingPunct="0">
              <a:spcBef>
                <a:spcPct val="20000"/>
              </a:spcBef>
              <a:spcAft>
                <a:spcPct val="0"/>
              </a:spcAft>
              <a:buClrTx/>
              <a:buFont typeface="Arial" pitchFamily="34" charset="0"/>
              <a:buChar char="•"/>
              <a:defRPr sz="2800" kern="1200">
                <a:solidFill>
                  <a:schemeClr val="tx2">
                    <a:lumMod val="75000"/>
                  </a:schemeClr>
                </a:solidFill>
                <a:latin typeface="Cambria" pitchFamily="18" charset="0"/>
                <a:ea typeface="+mn-ea"/>
                <a:cs typeface="+mn-cs"/>
              </a:defRPr>
            </a:lvl2pPr>
            <a:lvl3pPr marL="1143000" indent="-228600" algn="l" rtl="0" eaLnBrk="0" fontAlgn="base" hangingPunct="0">
              <a:spcBef>
                <a:spcPct val="20000"/>
              </a:spcBef>
              <a:spcAft>
                <a:spcPct val="0"/>
              </a:spcAft>
              <a:buClrTx/>
              <a:buFont typeface="Arial" pitchFamily="34" charset="0"/>
              <a:buChar char="•"/>
              <a:defRPr sz="2400" kern="1200">
                <a:solidFill>
                  <a:schemeClr val="tx2">
                    <a:lumMod val="75000"/>
                  </a:schemeClr>
                </a:solidFill>
                <a:latin typeface="Cambria" pitchFamily="18" charset="0"/>
                <a:ea typeface="+mn-ea"/>
                <a:cs typeface="+mn-cs"/>
              </a:defRPr>
            </a:lvl3pPr>
            <a:lvl4pPr marL="16002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4pPr>
            <a:lvl5pPr marL="20574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ne-NP" sz="2400" b="1" dirty="0">
                <a:latin typeface="Preeti" pitchFamily="2" charset="0"/>
                <a:cs typeface="Kalimati" pitchFamily="2"/>
              </a:rPr>
              <a:t>संस्थागत कृषिचलन गणनाको उद्देश्य</a:t>
            </a:r>
          </a:p>
          <a:p>
            <a:pPr algn="just">
              <a:buFont typeface="Wingdings" pitchFamily="2" charset="2"/>
              <a:buChar char="v"/>
            </a:pPr>
            <a:r>
              <a:rPr lang="ne-NP" sz="2400" dirty="0">
                <a:latin typeface="Preeti" pitchFamily="2" charset="0"/>
                <a:cs typeface="Kalimati" pitchFamily="2"/>
              </a:rPr>
              <a:t>राष्ट्रिय कृषिगणना २०७८ को पुरक अंगको रुपमा रहेको घर परिवारबाहेकका संस्थागत क्षेत्रहरुले गरेका कृषि क्रियाकलापसम्बन्धी बिस्तृत बिवरणहरु संकलन गर्नु मुख्य उद्देश्य हो ।</a:t>
            </a:r>
          </a:p>
          <a:p>
            <a:pPr marL="0" indent="0" algn="just">
              <a:buNone/>
            </a:pPr>
            <a:r>
              <a:rPr lang="ne-NP" sz="2400" b="1" dirty="0" smtClean="0">
                <a:latin typeface="Preeti" pitchFamily="2" charset="0"/>
                <a:cs typeface="Kalimati" pitchFamily="2"/>
              </a:rPr>
              <a:t>उत्तरदाता</a:t>
            </a:r>
            <a:r>
              <a:rPr lang="ne-NP" sz="2400" b="1" dirty="0">
                <a:latin typeface="Preeti" pitchFamily="2" charset="0"/>
                <a:cs typeface="Kalimati" pitchFamily="2"/>
              </a:rPr>
              <a:t>ः</a:t>
            </a:r>
            <a:r>
              <a:rPr lang="ne-NP" sz="2400" b="1" dirty="0" smtClean="0">
                <a:latin typeface="Preeti" pitchFamily="2" charset="0"/>
                <a:cs typeface="Kalimati" pitchFamily="2"/>
              </a:rPr>
              <a:t> </a:t>
            </a:r>
            <a:endParaRPr lang="en-US" sz="2400" b="1" dirty="0" smtClean="0">
              <a:latin typeface="Preeti" pitchFamily="2" charset="0"/>
              <a:cs typeface="Kalimati" pitchFamily="2"/>
            </a:endParaRPr>
          </a:p>
          <a:p>
            <a:pPr algn="just">
              <a:buFont typeface="Wingdings" pitchFamily="2" charset="2"/>
              <a:buChar char="v"/>
            </a:pPr>
            <a:r>
              <a:rPr lang="ne-NP" sz="2400" dirty="0" smtClean="0">
                <a:latin typeface="Preeti" pitchFamily="2" charset="0"/>
                <a:cs typeface="Kalimati" pitchFamily="2"/>
              </a:rPr>
              <a:t>सम्बन्धित </a:t>
            </a:r>
            <a:r>
              <a:rPr lang="ne-NP" sz="2400" dirty="0">
                <a:latin typeface="Preeti" pitchFamily="2" charset="0"/>
                <a:cs typeface="Kalimati" pitchFamily="2"/>
              </a:rPr>
              <a:t>संस्थागत कृषिचलनको प्रमुख वा गैरघरपरिवारको मुख्य कृषक</a:t>
            </a:r>
          </a:p>
          <a:p>
            <a:pPr marL="0" indent="0" algn="just">
              <a:buNone/>
            </a:pPr>
            <a:r>
              <a:rPr lang="ne-NP" sz="2400" b="1" dirty="0" smtClean="0">
                <a:latin typeface="Preeti" pitchFamily="2" charset="0"/>
                <a:cs typeface="Kalimati" pitchFamily="2"/>
              </a:rPr>
              <a:t>प्रश्नकर्ता </a:t>
            </a:r>
            <a:r>
              <a:rPr lang="ne-NP" sz="2400" b="1" dirty="0">
                <a:latin typeface="Preeti" pitchFamily="2" charset="0"/>
                <a:cs typeface="Kalimati" pitchFamily="2"/>
              </a:rPr>
              <a:t>र कार्यक्षेत्रः </a:t>
            </a:r>
            <a:endParaRPr lang="en-US" sz="2400" b="1" dirty="0" smtClean="0">
              <a:latin typeface="Preeti" pitchFamily="2" charset="0"/>
              <a:cs typeface="Kalimati" pitchFamily="2"/>
            </a:endParaRPr>
          </a:p>
          <a:p>
            <a:pPr algn="just">
              <a:buFont typeface="Wingdings" pitchFamily="2" charset="2"/>
              <a:buChar char="v"/>
            </a:pPr>
            <a:r>
              <a:rPr lang="ne-NP" sz="2400" dirty="0" smtClean="0">
                <a:latin typeface="Preeti" pitchFamily="2" charset="0"/>
                <a:cs typeface="Kalimati" pitchFamily="2"/>
              </a:rPr>
              <a:t>यो </a:t>
            </a:r>
            <a:r>
              <a:rPr lang="ne-NP" sz="2400" dirty="0">
                <a:latin typeface="Preeti" pitchFamily="2" charset="0"/>
                <a:cs typeface="Kalimati" pitchFamily="2"/>
              </a:rPr>
              <a:t>सुपरिवेक्षकले भर्नुपर्दछ ।</a:t>
            </a:r>
          </a:p>
          <a:p>
            <a:pPr algn="just">
              <a:buFont typeface="Wingdings" pitchFamily="2" charset="2"/>
              <a:buChar char="v"/>
            </a:pPr>
            <a:r>
              <a:rPr lang="ne-NP" sz="2400" dirty="0">
                <a:latin typeface="Preeti" pitchFamily="2" charset="0"/>
                <a:cs typeface="Kalimati" pitchFamily="2"/>
              </a:rPr>
              <a:t>सुपरिवेक्षकले आफ्नो कार्य क्षेत्र भित्रका गणना क्षेत्र रहेका वडाहरुको सम्पूर्ण संस्थागत कृषिचलनको लगत २ भर्नुपर्दछ । </a:t>
            </a:r>
          </a:p>
          <a:p>
            <a:pPr algn="just">
              <a:buFont typeface="Wingdings" pitchFamily="2" charset="2"/>
              <a:buChar char="v"/>
            </a:pPr>
            <a:r>
              <a:rPr lang="ne-NP" sz="2400" dirty="0">
                <a:latin typeface="Preeti" pitchFamily="2" charset="0"/>
                <a:cs typeface="Kalimati" pitchFamily="2"/>
              </a:rPr>
              <a:t>गणना क्षेत्र नरहेको वडामा रहेका संस्थागत कृषिचलनको गणना भने प्रदेश÷जिल्ला कृषिगणना अधिकृतले कार्यबोझको आधारमा कुनै सुपरिवेक्षकलाई तोकी गणना गराउनुपर्दछ ।</a:t>
            </a:r>
          </a:p>
          <a:p>
            <a:pPr>
              <a:buFont typeface="Wingdings" pitchFamily="2" charset="2"/>
              <a:buChar char="v"/>
            </a:pPr>
            <a:endParaRPr lang="ne-NP" sz="2800" b="1" dirty="0">
              <a:latin typeface="Preeti" pitchFamily="2" charset="0"/>
            </a:endParaRPr>
          </a:p>
        </p:txBody>
      </p:sp>
    </p:spTree>
    <p:extLst>
      <p:ext uri="{BB962C8B-B14F-4D97-AF65-F5344CB8AC3E}">
        <p14:creationId xmlns:p14="http://schemas.microsoft.com/office/powerpoint/2010/main" val="3496498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02735"/>
            <a:ext cx="11201400" cy="5909310"/>
          </a:xfrm>
          <a:prstGeom prst="rect">
            <a:avLst/>
          </a:prstGeom>
          <a:ln w="38100">
            <a:solidFill>
              <a:schemeClr val="tx1">
                <a:lumMod val="50000"/>
                <a:lumOff val="50000"/>
              </a:schemeClr>
            </a:solidFill>
          </a:ln>
        </p:spPr>
        <p:txBody>
          <a:bodyPr wrap="square">
            <a:spAutoFit/>
          </a:bodyPr>
          <a:lstStyle/>
          <a:p>
            <a:pPr>
              <a:lnSpc>
                <a:spcPct val="150000"/>
              </a:lnSpc>
            </a:pPr>
            <a:r>
              <a:rPr lang="ne-NP" sz="2400" b="1" dirty="0">
                <a:cs typeface="Kalimati" pitchFamily="2"/>
              </a:rPr>
              <a:t>संस्थागत कृषि कार्य </a:t>
            </a:r>
            <a:r>
              <a:rPr lang="ne-NP" sz="2400" b="1" dirty="0" smtClean="0">
                <a:cs typeface="Kalimati" pitchFamily="2"/>
              </a:rPr>
              <a:t>भन्नाले संस्थागत </a:t>
            </a:r>
            <a:r>
              <a:rPr lang="ne-NP" sz="2400" b="1" dirty="0">
                <a:cs typeface="Kalimati" pitchFamily="2"/>
              </a:rPr>
              <a:t>वा व्यावसायीक समूहद्धारा सञ्चालित निम्न सवै कार्यहरु</a:t>
            </a:r>
          </a:p>
          <a:p>
            <a:pPr marL="342900" indent="-342900">
              <a:lnSpc>
                <a:spcPct val="150000"/>
              </a:lnSpc>
              <a:buFont typeface="Wingdings" pitchFamily="2" charset="2"/>
              <a:buChar char="ü"/>
            </a:pPr>
            <a:r>
              <a:rPr lang="ne-NP" sz="2400" dirty="0">
                <a:cs typeface="Kalimati" pitchFamily="2"/>
              </a:rPr>
              <a:t>खाद्यान्नबाली</a:t>
            </a:r>
          </a:p>
          <a:p>
            <a:pPr marL="342900" indent="-342900">
              <a:lnSpc>
                <a:spcPct val="150000"/>
              </a:lnSpc>
              <a:buFont typeface="Wingdings" pitchFamily="2" charset="2"/>
              <a:buChar char="ü"/>
            </a:pPr>
            <a:r>
              <a:rPr lang="ne-NP" sz="2400" dirty="0">
                <a:cs typeface="Kalimati" pitchFamily="2"/>
              </a:rPr>
              <a:t>तरकारीवाली</a:t>
            </a:r>
          </a:p>
          <a:p>
            <a:pPr marL="342900" indent="-342900">
              <a:lnSpc>
                <a:spcPct val="150000"/>
              </a:lnSpc>
              <a:buFont typeface="Wingdings" pitchFamily="2" charset="2"/>
              <a:buChar char="ü"/>
            </a:pPr>
            <a:r>
              <a:rPr lang="ne-NP" sz="2400" dirty="0">
                <a:cs typeface="Kalimati" pitchFamily="2"/>
              </a:rPr>
              <a:t>तेलबाली</a:t>
            </a:r>
          </a:p>
          <a:p>
            <a:pPr marL="342900" indent="-342900">
              <a:lnSpc>
                <a:spcPct val="150000"/>
              </a:lnSpc>
              <a:buFont typeface="Wingdings" pitchFamily="2" charset="2"/>
              <a:buChar char="ü"/>
            </a:pPr>
            <a:r>
              <a:rPr lang="ne-NP" sz="2400" dirty="0">
                <a:cs typeface="Kalimati" pitchFamily="2"/>
              </a:rPr>
              <a:t>मसलाबाली</a:t>
            </a:r>
          </a:p>
          <a:p>
            <a:pPr marL="342900" indent="-342900">
              <a:lnSpc>
                <a:spcPct val="150000"/>
              </a:lnSpc>
              <a:buFont typeface="Wingdings" pitchFamily="2" charset="2"/>
              <a:buChar char="ü"/>
            </a:pPr>
            <a:r>
              <a:rPr lang="ne-NP" sz="2400" dirty="0">
                <a:cs typeface="Kalimati" pitchFamily="2"/>
              </a:rPr>
              <a:t>फलफूलबाली</a:t>
            </a:r>
          </a:p>
          <a:p>
            <a:pPr marL="342900" indent="-342900">
              <a:lnSpc>
                <a:spcPct val="150000"/>
              </a:lnSpc>
              <a:buFont typeface="Wingdings" pitchFamily="2" charset="2"/>
              <a:buChar char="ü"/>
            </a:pPr>
            <a:r>
              <a:rPr lang="ne-NP" sz="2400" dirty="0">
                <a:cs typeface="Kalimati" pitchFamily="2"/>
              </a:rPr>
              <a:t>नगदेबाली (चिया÷कफी÷अलैची÷उखु÷सनपाट÷सुर्ती</a:t>
            </a:r>
            <a:r>
              <a:rPr lang="ne-NP" sz="2400" dirty="0" smtClean="0">
                <a:cs typeface="Kalimati" pitchFamily="2"/>
              </a:rPr>
              <a:t>)</a:t>
            </a:r>
          </a:p>
          <a:p>
            <a:pPr marL="342900" indent="-342900">
              <a:lnSpc>
                <a:spcPct val="150000"/>
              </a:lnSpc>
              <a:buFont typeface="Wingdings" pitchFamily="2" charset="2"/>
              <a:buChar char="ü"/>
            </a:pPr>
            <a:r>
              <a:rPr lang="ne-NP" sz="2400" dirty="0">
                <a:cs typeface="Kalimati" pitchFamily="2"/>
              </a:rPr>
              <a:t>माछापालन</a:t>
            </a:r>
          </a:p>
          <a:p>
            <a:pPr marL="342900" indent="-342900">
              <a:lnSpc>
                <a:spcPct val="150000"/>
              </a:lnSpc>
              <a:buFont typeface="Wingdings" pitchFamily="2" charset="2"/>
              <a:buChar char="ü"/>
            </a:pPr>
            <a:r>
              <a:rPr lang="ne-NP" sz="2400" dirty="0">
                <a:cs typeface="Kalimati" pitchFamily="2"/>
              </a:rPr>
              <a:t>मौरीपालन</a:t>
            </a:r>
          </a:p>
          <a:p>
            <a:pPr marL="342900" indent="-342900">
              <a:lnSpc>
                <a:spcPct val="150000"/>
              </a:lnSpc>
              <a:buFont typeface="Wingdings" pitchFamily="2" charset="2"/>
              <a:buChar char="ü"/>
            </a:pPr>
            <a:r>
              <a:rPr lang="ne-NP" sz="2400" dirty="0" smtClean="0">
                <a:cs typeface="Kalimati" pitchFamily="2"/>
              </a:rPr>
              <a:t>च्याउखेती</a:t>
            </a:r>
          </a:p>
          <a:p>
            <a:endParaRPr lang="ne-NP" dirty="0" smtClean="0"/>
          </a:p>
        </p:txBody>
      </p:sp>
    </p:spTree>
    <p:extLst>
      <p:ext uri="{BB962C8B-B14F-4D97-AF65-F5344CB8AC3E}">
        <p14:creationId xmlns:p14="http://schemas.microsoft.com/office/powerpoint/2010/main" val="4049910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1371600"/>
            <a:ext cx="6096000" cy="5078313"/>
          </a:xfrm>
          <a:prstGeom prst="rect">
            <a:avLst/>
          </a:prstGeom>
          <a:ln w="38100">
            <a:solidFill>
              <a:schemeClr val="tx1">
                <a:lumMod val="50000"/>
                <a:lumOff val="50000"/>
              </a:schemeClr>
            </a:solidFill>
          </a:ln>
        </p:spPr>
        <p:txBody>
          <a:bodyPr>
            <a:spAutoFit/>
          </a:bodyPr>
          <a:lstStyle/>
          <a:p>
            <a:pPr marL="342900" lvl="0" indent="-342900">
              <a:lnSpc>
                <a:spcPct val="150000"/>
              </a:lnSpc>
              <a:buFont typeface="Wingdings" pitchFamily="2" charset="2"/>
              <a:buChar char="ü"/>
            </a:pPr>
            <a:r>
              <a:rPr lang="ne-NP" sz="2400" dirty="0" smtClean="0">
                <a:solidFill>
                  <a:prstClr val="black"/>
                </a:solidFill>
                <a:cs typeface="Kalimati" pitchFamily="2"/>
              </a:rPr>
              <a:t>पुष्पखेती</a:t>
            </a:r>
            <a:endParaRPr lang="ne-NP" sz="2400" dirty="0">
              <a:solidFill>
                <a:prstClr val="black"/>
              </a:solidFill>
              <a:cs typeface="Kalimati" pitchFamily="2"/>
            </a:endParaRPr>
          </a:p>
          <a:p>
            <a:pPr marL="342900" lvl="0" indent="-342900">
              <a:lnSpc>
                <a:spcPct val="150000"/>
              </a:lnSpc>
              <a:buFont typeface="Wingdings" pitchFamily="2" charset="2"/>
              <a:buChar char="ü"/>
            </a:pPr>
            <a:r>
              <a:rPr lang="ne-NP" sz="2400" dirty="0">
                <a:solidFill>
                  <a:prstClr val="black"/>
                </a:solidFill>
                <a:cs typeface="Kalimati" pitchFamily="2"/>
              </a:rPr>
              <a:t>रेशमखेती</a:t>
            </a:r>
          </a:p>
          <a:p>
            <a:pPr marL="342900" lvl="0" indent="-342900">
              <a:lnSpc>
                <a:spcPct val="150000"/>
              </a:lnSpc>
              <a:buFont typeface="Wingdings" pitchFamily="2" charset="2"/>
              <a:buChar char="ü"/>
            </a:pPr>
            <a:r>
              <a:rPr lang="ne-NP" sz="2400" dirty="0">
                <a:solidFill>
                  <a:prstClr val="black"/>
                </a:solidFill>
                <a:cs typeface="Kalimati" pitchFamily="2"/>
              </a:rPr>
              <a:t>गाईपालन</a:t>
            </a:r>
          </a:p>
          <a:p>
            <a:pPr marL="342900" lvl="0" indent="-342900">
              <a:lnSpc>
                <a:spcPct val="150000"/>
              </a:lnSpc>
              <a:buFont typeface="Wingdings" pitchFamily="2" charset="2"/>
              <a:buChar char="ü"/>
            </a:pPr>
            <a:r>
              <a:rPr lang="ne-NP" sz="2400" dirty="0" smtClean="0">
                <a:solidFill>
                  <a:prstClr val="black"/>
                </a:solidFill>
                <a:cs typeface="Kalimati" pitchFamily="2"/>
              </a:rPr>
              <a:t>भैसीपालन</a:t>
            </a:r>
          </a:p>
          <a:p>
            <a:pPr marL="342900" lvl="0" indent="-342900">
              <a:lnSpc>
                <a:spcPct val="150000"/>
              </a:lnSpc>
              <a:buFont typeface="Wingdings" pitchFamily="2" charset="2"/>
              <a:buChar char="ü"/>
            </a:pPr>
            <a:r>
              <a:rPr lang="ne-NP" sz="2400" dirty="0" smtClean="0">
                <a:solidFill>
                  <a:prstClr val="black"/>
                </a:solidFill>
                <a:cs typeface="Kalimati" pitchFamily="2"/>
              </a:rPr>
              <a:t>राँगापालन</a:t>
            </a:r>
            <a:endParaRPr lang="ne-NP" sz="2400" dirty="0">
              <a:solidFill>
                <a:prstClr val="black"/>
              </a:solidFill>
              <a:cs typeface="Kalimati" pitchFamily="2"/>
            </a:endParaRPr>
          </a:p>
          <a:p>
            <a:pPr marL="342900" lvl="0" indent="-342900">
              <a:lnSpc>
                <a:spcPct val="150000"/>
              </a:lnSpc>
              <a:buFont typeface="Wingdings" pitchFamily="2" charset="2"/>
              <a:buChar char="ü"/>
            </a:pPr>
            <a:r>
              <a:rPr lang="ne-NP" sz="2400" dirty="0">
                <a:solidFill>
                  <a:prstClr val="black"/>
                </a:solidFill>
                <a:cs typeface="Kalimati" pitchFamily="2"/>
              </a:rPr>
              <a:t>बाख्रापालन</a:t>
            </a:r>
          </a:p>
          <a:p>
            <a:pPr marL="342900" lvl="0" indent="-342900">
              <a:lnSpc>
                <a:spcPct val="150000"/>
              </a:lnSpc>
              <a:buFont typeface="Wingdings" pitchFamily="2" charset="2"/>
              <a:buChar char="ü"/>
            </a:pPr>
            <a:r>
              <a:rPr lang="ne-NP" sz="2400" dirty="0">
                <a:solidFill>
                  <a:prstClr val="black"/>
                </a:solidFill>
                <a:cs typeface="Kalimati" pitchFamily="2"/>
              </a:rPr>
              <a:t>च्यांग्रापालन</a:t>
            </a:r>
          </a:p>
          <a:p>
            <a:pPr marL="342900" lvl="0" indent="-342900">
              <a:lnSpc>
                <a:spcPct val="150000"/>
              </a:lnSpc>
              <a:buFont typeface="Wingdings" pitchFamily="2" charset="2"/>
              <a:buChar char="ü"/>
            </a:pPr>
            <a:r>
              <a:rPr lang="ne-NP" sz="2400" dirty="0">
                <a:solidFill>
                  <a:prstClr val="black"/>
                </a:solidFill>
                <a:cs typeface="Kalimati" pitchFamily="2"/>
              </a:rPr>
              <a:t>भेडापालन</a:t>
            </a:r>
          </a:p>
          <a:p>
            <a:pPr lvl="0">
              <a:lnSpc>
                <a:spcPct val="150000"/>
              </a:lnSpc>
            </a:pPr>
            <a:endParaRPr lang="ne-NP" sz="2400" dirty="0">
              <a:solidFill>
                <a:prstClr val="black"/>
              </a:solidFill>
              <a:cs typeface="Kalimati" pitchFamily="2"/>
            </a:endParaRPr>
          </a:p>
        </p:txBody>
      </p:sp>
      <p:sp>
        <p:nvSpPr>
          <p:cNvPr id="7" name="Rectangle 6"/>
          <p:cNvSpPr/>
          <p:nvPr/>
        </p:nvSpPr>
        <p:spPr>
          <a:xfrm>
            <a:off x="300257" y="725269"/>
            <a:ext cx="4012637" cy="646331"/>
          </a:xfrm>
          <a:prstGeom prst="rect">
            <a:avLst/>
          </a:prstGeom>
        </p:spPr>
        <p:txBody>
          <a:bodyPr wrap="none">
            <a:spAutoFit/>
          </a:bodyPr>
          <a:lstStyle/>
          <a:p>
            <a:pPr lvl="0">
              <a:lnSpc>
                <a:spcPct val="150000"/>
              </a:lnSpc>
            </a:pPr>
            <a:r>
              <a:rPr lang="ne-NP" sz="2400" b="1" dirty="0">
                <a:solidFill>
                  <a:prstClr val="black"/>
                </a:solidFill>
                <a:cs typeface="Kalimati" pitchFamily="2"/>
              </a:rPr>
              <a:t>संस्थागत कृषि कार्य </a:t>
            </a:r>
            <a:r>
              <a:rPr lang="ne-NP" sz="2400" b="1" dirty="0" smtClean="0">
                <a:solidFill>
                  <a:prstClr val="black"/>
                </a:solidFill>
                <a:cs typeface="Kalimati" pitchFamily="2"/>
              </a:rPr>
              <a:t>भन्नाले.......</a:t>
            </a:r>
            <a:endParaRPr lang="ne-NP" sz="2400" b="1" dirty="0">
              <a:solidFill>
                <a:prstClr val="black"/>
              </a:solidFill>
              <a:cs typeface="Kalimati" pitchFamily="2"/>
            </a:endParaRPr>
          </a:p>
        </p:txBody>
      </p:sp>
    </p:spTree>
    <p:extLst>
      <p:ext uri="{BB962C8B-B14F-4D97-AF65-F5344CB8AC3E}">
        <p14:creationId xmlns:p14="http://schemas.microsoft.com/office/powerpoint/2010/main" val="4190397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685800"/>
            <a:ext cx="9296400" cy="3970318"/>
          </a:xfrm>
          <a:prstGeom prst="rect">
            <a:avLst/>
          </a:prstGeom>
          <a:ln w="38100">
            <a:solidFill>
              <a:schemeClr val="tx1">
                <a:lumMod val="50000"/>
                <a:lumOff val="50000"/>
              </a:schemeClr>
            </a:solidFill>
          </a:ln>
        </p:spPr>
        <p:txBody>
          <a:bodyPr wrap="square">
            <a:spAutoFit/>
          </a:bodyPr>
          <a:lstStyle/>
          <a:p>
            <a:pPr>
              <a:lnSpc>
                <a:spcPct val="150000"/>
              </a:lnSpc>
            </a:pPr>
            <a:r>
              <a:rPr lang="ne-NP" sz="2400" b="1" dirty="0">
                <a:cs typeface="Kalimati" pitchFamily="2"/>
              </a:rPr>
              <a:t>संस्थागत कृषि कार्य भन्नाले (क्रमश</a:t>
            </a:r>
            <a:r>
              <a:rPr lang="ne-NP" sz="2400" b="1" dirty="0" smtClean="0">
                <a:cs typeface="Kalimati" pitchFamily="2"/>
              </a:rPr>
              <a:t>)......</a:t>
            </a:r>
            <a:endParaRPr lang="ne-NP" sz="2400" b="1" dirty="0">
              <a:cs typeface="Kalimati" pitchFamily="2"/>
            </a:endParaRPr>
          </a:p>
          <a:p>
            <a:pPr marL="342900" indent="-342900">
              <a:lnSpc>
                <a:spcPct val="150000"/>
              </a:lnSpc>
              <a:buFont typeface="Wingdings" pitchFamily="2" charset="2"/>
              <a:buChar char="ü"/>
            </a:pPr>
            <a:r>
              <a:rPr lang="ne-NP" sz="2400" dirty="0" smtClean="0">
                <a:cs typeface="Kalimati" pitchFamily="2"/>
              </a:rPr>
              <a:t>बंगुर÷सुंगुर पालन (पाठापाठी उत्पादनको लागि)</a:t>
            </a:r>
          </a:p>
          <a:p>
            <a:pPr marL="342900" indent="-342900">
              <a:lnSpc>
                <a:spcPct val="150000"/>
              </a:lnSpc>
              <a:buFont typeface="Wingdings" pitchFamily="2" charset="2"/>
              <a:buChar char="ü"/>
            </a:pPr>
            <a:r>
              <a:rPr lang="ne-NP" sz="2400" dirty="0" smtClean="0">
                <a:cs typeface="Kalimati" pitchFamily="2"/>
              </a:rPr>
              <a:t>बंगुर÷सुंगुर पालन (मासुको लागि)</a:t>
            </a:r>
          </a:p>
          <a:p>
            <a:pPr marL="342900" indent="-342900">
              <a:lnSpc>
                <a:spcPct val="150000"/>
              </a:lnSpc>
              <a:buFont typeface="Wingdings" pitchFamily="2" charset="2"/>
              <a:buChar char="ü"/>
            </a:pPr>
            <a:r>
              <a:rPr lang="ne-NP" sz="2400" dirty="0" smtClean="0">
                <a:cs typeface="Kalimati" pitchFamily="2"/>
              </a:rPr>
              <a:t>ब्रोइलर कुखुरापालन</a:t>
            </a:r>
          </a:p>
          <a:p>
            <a:pPr marL="342900" indent="-342900">
              <a:lnSpc>
                <a:spcPct val="150000"/>
              </a:lnSpc>
              <a:buFont typeface="Wingdings" pitchFamily="2" charset="2"/>
              <a:buChar char="ü"/>
            </a:pPr>
            <a:r>
              <a:rPr lang="ne-NP" sz="2400" dirty="0" smtClean="0">
                <a:cs typeface="Kalimati" pitchFamily="2"/>
              </a:rPr>
              <a:t>लेयर्स कुखुरापालन</a:t>
            </a:r>
          </a:p>
          <a:p>
            <a:pPr marL="342900" indent="-342900">
              <a:lnSpc>
                <a:spcPct val="150000"/>
              </a:lnSpc>
              <a:buFont typeface="Wingdings" pitchFamily="2" charset="2"/>
              <a:buChar char="ü"/>
            </a:pPr>
            <a:r>
              <a:rPr lang="ne-NP" sz="2400" dirty="0" smtClean="0">
                <a:cs typeface="Kalimati" pitchFamily="2"/>
              </a:rPr>
              <a:t>प्यारेण्ट÷ग्राण्डप्यारेण्ट पालन</a:t>
            </a:r>
          </a:p>
          <a:p>
            <a:endParaRPr lang="ne-NP" dirty="0"/>
          </a:p>
          <a:p>
            <a:endParaRPr lang="ne-NP" dirty="0"/>
          </a:p>
        </p:txBody>
      </p:sp>
    </p:spTree>
    <p:extLst>
      <p:ext uri="{BB962C8B-B14F-4D97-AF65-F5344CB8AC3E}">
        <p14:creationId xmlns:p14="http://schemas.microsoft.com/office/powerpoint/2010/main" val="936858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133599" y="691443"/>
            <a:ext cx="7405511" cy="715431"/>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lgn="ctr">
              <a:defRPr/>
            </a:pPr>
            <a:r>
              <a:rPr lang="ne-NP" sz="2000" kern="0" dirty="0">
                <a:solidFill>
                  <a:prstClr val="white"/>
                </a:solidFill>
                <a:latin typeface="Preeti" pitchFamily="2" charset="0"/>
                <a:cs typeface="Kalimati" pitchFamily="2"/>
              </a:rPr>
              <a:t>गैर घरपरिवारबाट सञ्चालित कृषि कार्य</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a:noFill/>
                </a:ln>
                <a:solidFill>
                  <a:prstClr val="white"/>
                </a:solidFill>
                <a:effectLst/>
                <a:uLnTx/>
                <a:uFillTx/>
                <a:latin typeface="Arial" pitchFamily="34" charset="0"/>
                <a:cs typeface="Kalimati" pitchFamily="2"/>
              </a:rPr>
              <a:t>Agri</a:t>
            </a:r>
            <a:r>
              <a:rPr kumimoji="0" lang="en-US" sz="2000" b="0" i="0" u="none" strike="noStrike" kern="0" cap="none" spc="0" normalizeH="0" baseline="0" noProof="0" dirty="0" smtClean="0">
                <a:ln>
                  <a:noFill/>
                </a:ln>
                <a:solidFill>
                  <a:prstClr val="white"/>
                </a:solidFill>
                <a:effectLst/>
                <a:uLnTx/>
                <a:uFillTx/>
                <a:latin typeface="Arial" pitchFamily="34" charset="0"/>
                <a:cs typeface="Kalimati" pitchFamily="2"/>
              </a:rPr>
              <a:t>-activity operated by Non-HH</a:t>
            </a:r>
          </a:p>
        </p:txBody>
      </p:sp>
      <p:sp>
        <p:nvSpPr>
          <p:cNvPr id="14" name="Rounded Rectangle 13"/>
          <p:cNvSpPr/>
          <p:nvPr/>
        </p:nvSpPr>
        <p:spPr>
          <a:xfrm>
            <a:off x="3238607" y="2743200"/>
            <a:ext cx="7766754"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endParaRPr lang="en-US" sz="2000" b="1" kern="0" dirty="0" smtClean="0">
              <a:solidFill>
                <a:prstClr val="white"/>
              </a:solidFill>
              <a:latin typeface="Preeti" pitchFamily="2" charset="0"/>
              <a:cs typeface="Kalimati" pitchFamily="2"/>
            </a:endParaRPr>
          </a:p>
          <a:p>
            <a:pPr lvl="0">
              <a:defRPr/>
            </a:pPr>
            <a:r>
              <a:rPr lang="ne-NP" sz="2000" b="1" kern="0" dirty="0" smtClean="0">
                <a:solidFill>
                  <a:prstClr val="white"/>
                </a:solidFill>
                <a:latin typeface="Preeti" pitchFamily="2" charset="0"/>
                <a:cs typeface="Kalimati" pitchFamily="2"/>
              </a:rPr>
              <a:t>सरकारी </a:t>
            </a:r>
            <a:r>
              <a:rPr lang="ne-NP" sz="2000" b="1" kern="0" dirty="0">
                <a:solidFill>
                  <a:prstClr val="white"/>
                </a:solidFill>
                <a:latin typeface="Preeti" pitchFamily="2" charset="0"/>
                <a:cs typeface="Kalimati" pitchFamily="2"/>
              </a:rPr>
              <a:t>निकायद्धारा सञ्चालित कृषि कार्र्र्य</a:t>
            </a:r>
          </a:p>
          <a:p>
            <a:pPr lvl="0">
              <a:defRPr/>
            </a:pPr>
            <a:endParaRPr lang="ne-NP" sz="2000" b="1" kern="0" dirty="0">
              <a:solidFill>
                <a:prstClr val="white"/>
              </a:solidFill>
              <a:latin typeface="Preeti" pitchFamily="2" charset="0"/>
              <a:cs typeface="Kalimati" pitchFamily="2"/>
            </a:endParaRPr>
          </a:p>
        </p:txBody>
      </p:sp>
      <p:sp>
        <p:nvSpPr>
          <p:cNvPr id="15" name="Rounded Rectangle 14"/>
          <p:cNvSpPr/>
          <p:nvPr/>
        </p:nvSpPr>
        <p:spPr>
          <a:xfrm>
            <a:off x="3201327" y="3276600"/>
            <a:ext cx="7735252"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smtClean="0">
                <a:solidFill>
                  <a:prstClr val="white"/>
                </a:solidFill>
                <a:latin typeface="Preeti" pitchFamily="2" charset="0"/>
                <a:cs typeface="Kalimati" pitchFamily="2"/>
              </a:rPr>
              <a:t>अर्धसरकारी </a:t>
            </a:r>
            <a:r>
              <a:rPr lang="ne-NP" sz="2000" b="1" kern="0" dirty="0">
                <a:solidFill>
                  <a:prstClr val="white"/>
                </a:solidFill>
                <a:latin typeface="Preeti" pitchFamily="2" charset="0"/>
                <a:cs typeface="Kalimati" pitchFamily="2"/>
              </a:rPr>
              <a:t>निकायद्धारा सञ्चालित कृषि </a:t>
            </a:r>
            <a:r>
              <a:rPr lang="ne-NP" sz="2000" b="1" kern="0" dirty="0" smtClean="0">
                <a:solidFill>
                  <a:prstClr val="white"/>
                </a:solidFill>
                <a:latin typeface="Preeti" pitchFamily="2" charset="0"/>
                <a:cs typeface="Kalimati" pitchFamily="2"/>
              </a:rPr>
              <a:t>कार्य</a:t>
            </a:r>
            <a:endParaRPr kumimoji="0" lang="en-US" sz="2000" b="0" i="0" u="none" strike="noStrike" kern="0" cap="none" spc="0" normalizeH="0" baseline="0" noProof="0" dirty="0" smtClean="0">
              <a:ln>
                <a:noFill/>
              </a:ln>
              <a:solidFill>
                <a:prstClr val="white"/>
              </a:solidFill>
              <a:effectLst/>
              <a:uLnTx/>
              <a:uFillTx/>
              <a:latin typeface="Preeti" pitchFamily="2" charset="0"/>
              <a:cs typeface="Kalimati" pitchFamily="2"/>
            </a:endParaRPr>
          </a:p>
        </p:txBody>
      </p:sp>
      <p:sp>
        <p:nvSpPr>
          <p:cNvPr id="18" name="Rounded Rectangle 17"/>
          <p:cNvSpPr/>
          <p:nvPr/>
        </p:nvSpPr>
        <p:spPr>
          <a:xfrm>
            <a:off x="3186626" y="3914422"/>
            <a:ext cx="7735253" cy="381000"/>
          </a:xfrm>
          <a:prstGeom prst="roundRect">
            <a:avLst>
              <a:gd name="adj" fmla="val 10741"/>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a:solidFill>
                  <a:prstClr val="white"/>
                </a:solidFill>
                <a:latin typeface="Preeti" pitchFamily="2" charset="0"/>
                <a:cs typeface="Kalimati" pitchFamily="2"/>
              </a:rPr>
              <a:t>कोअपरेटिभद्धारा सञ्चालित कृषि </a:t>
            </a:r>
            <a:r>
              <a:rPr lang="ne-NP" sz="2000" b="1" kern="0" dirty="0" smtClean="0">
                <a:solidFill>
                  <a:prstClr val="white"/>
                </a:solidFill>
                <a:latin typeface="Preeti" pitchFamily="2" charset="0"/>
                <a:cs typeface="Kalimati" pitchFamily="2"/>
              </a:rPr>
              <a:t>कार्य</a:t>
            </a:r>
            <a:endParaRPr lang="ne-NP" sz="2000" b="1" kern="0" dirty="0">
              <a:solidFill>
                <a:prstClr val="white"/>
              </a:solidFill>
              <a:latin typeface="Preeti" pitchFamily="2" charset="0"/>
              <a:cs typeface="Kalimati" pitchFamily="2"/>
            </a:endParaRPr>
          </a:p>
        </p:txBody>
      </p:sp>
      <p:sp>
        <p:nvSpPr>
          <p:cNvPr id="19" name="Rounded Rectangle 18"/>
          <p:cNvSpPr/>
          <p:nvPr/>
        </p:nvSpPr>
        <p:spPr>
          <a:xfrm>
            <a:off x="3186626" y="4322233"/>
            <a:ext cx="7764655"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a:solidFill>
                  <a:sysClr val="window" lastClr="FFFFFF"/>
                </a:solidFill>
                <a:latin typeface="Preeti" pitchFamily="2" charset="0"/>
                <a:cs typeface="Kalimati" pitchFamily="2"/>
              </a:rPr>
              <a:t>पब्लिक लिमिटेड</a:t>
            </a:r>
            <a:endParaRPr kumimoji="0" lang="en-US" sz="2000" b="0" i="0" u="none" strike="noStrike" kern="0" cap="none" spc="0" normalizeH="0" baseline="0" noProof="0" dirty="0">
              <a:ln>
                <a:noFill/>
              </a:ln>
              <a:solidFill>
                <a:sysClr val="window" lastClr="FFFFFF"/>
              </a:solidFill>
              <a:effectLst/>
              <a:uLnTx/>
              <a:uFillTx/>
              <a:latin typeface="Preeti" pitchFamily="2" charset="0"/>
              <a:cs typeface="Kalimati" pitchFamily="2"/>
            </a:endParaRPr>
          </a:p>
        </p:txBody>
      </p:sp>
      <p:sp>
        <p:nvSpPr>
          <p:cNvPr id="21" name="Rounded Rectangle 20"/>
          <p:cNvSpPr/>
          <p:nvPr/>
        </p:nvSpPr>
        <p:spPr>
          <a:xfrm>
            <a:off x="3171924" y="4844344"/>
            <a:ext cx="7764655"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a:solidFill>
                  <a:sysClr val="window" lastClr="FFFFFF"/>
                </a:solidFill>
                <a:latin typeface="Preeti" pitchFamily="2" charset="0"/>
                <a:cs typeface="Kalimati" pitchFamily="2"/>
              </a:rPr>
              <a:t>धार्मिक तथा सांस्कृतिक प्रतिष्ठानद्धारा सञ्चालित कृषि </a:t>
            </a:r>
            <a:r>
              <a:rPr lang="ne-NP" sz="2000" b="1" kern="0" dirty="0" smtClean="0">
                <a:solidFill>
                  <a:sysClr val="window" lastClr="FFFFFF"/>
                </a:solidFill>
                <a:latin typeface="Preeti" pitchFamily="2" charset="0"/>
                <a:cs typeface="Kalimati" pitchFamily="2"/>
              </a:rPr>
              <a:t>कार्य</a:t>
            </a:r>
            <a:endParaRPr lang="ne-NP" sz="2000" b="1" kern="0" dirty="0">
              <a:solidFill>
                <a:sysClr val="window" lastClr="FFFFFF"/>
              </a:solidFill>
              <a:latin typeface="Preeti" pitchFamily="2" charset="0"/>
              <a:cs typeface="Kalimati" pitchFamily="2"/>
            </a:endParaRPr>
          </a:p>
        </p:txBody>
      </p:sp>
      <p:sp>
        <p:nvSpPr>
          <p:cNvPr id="22" name="Rounded Rectangle 21"/>
          <p:cNvSpPr/>
          <p:nvPr/>
        </p:nvSpPr>
        <p:spPr>
          <a:xfrm>
            <a:off x="3155123" y="5391854"/>
            <a:ext cx="7766756"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smtClean="0">
                <a:solidFill>
                  <a:sysClr val="window" lastClr="FFFFFF"/>
                </a:solidFill>
                <a:latin typeface="Preeti" pitchFamily="2" charset="0"/>
                <a:cs typeface="Kalimati" pitchFamily="2"/>
              </a:rPr>
              <a:t>स्कुल </a:t>
            </a:r>
            <a:r>
              <a:rPr lang="ne-NP" sz="2000" b="1" kern="0" dirty="0">
                <a:solidFill>
                  <a:sysClr val="window" lastClr="FFFFFF"/>
                </a:solidFill>
                <a:latin typeface="Preeti" pitchFamily="2" charset="0"/>
                <a:cs typeface="Kalimati" pitchFamily="2"/>
              </a:rPr>
              <a:t>कलेजद्धारा सञ्चालित कृषि कार्र्य</a:t>
            </a:r>
            <a:endParaRPr kumimoji="0" lang="en-US" sz="2000" b="0" i="0" u="none" strike="noStrike" kern="0" cap="none" spc="0" normalizeH="0" baseline="0" noProof="0" dirty="0">
              <a:ln>
                <a:noFill/>
              </a:ln>
              <a:solidFill>
                <a:sysClr val="window" lastClr="FFFFFF"/>
              </a:solidFill>
              <a:effectLst/>
              <a:uLnTx/>
              <a:uFillTx/>
              <a:latin typeface="Preeti" pitchFamily="2" charset="0"/>
              <a:cs typeface="Kalimati" pitchFamily="2"/>
            </a:endParaRPr>
          </a:p>
        </p:txBody>
      </p:sp>
      <p:sp>
        <p:nvSpPr>
          <p:cNvPr id="23" name="Rounded Rectangle 22"/>
          <p:cNvSpPr/>
          <p:nvPr/>
        </p:nvSpPr>
        <p:spPr>
          <a:xfrm>
            <a:off x="3155122" y="5912556"/>
            <a:ext cx="8274877"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100" b="1" kern="0" dirty="0">
                <a:solidFill>
                  <a:sysClr val="window" lastClr="FFFFFF"/>
                </a:solidFill>
                <a:latin typeface="Preeti" pitchFamily="2" charset="0"/>
                <a:cs typeface="Kalimati" pitchFamily="2"/>
              </a:rPr>
              <a:t>व्यापारिक समूह </a:t>
            </a:r>
            <a:r>
              <a:rPr lang="ne-NP" sz="2100" b="1" kern="0" dirty="0" smtClean="0">
                <a:solidFill>
                  <a:sysClr val="window" lastClr="FFFFFF"/>
                </a:solidFill>
                <a:latin typeface="Preeti" pitchFamily="2" charset="0"/>
                <a:cs typeface="Kalimati" pitchFamily="2"/>
              </a:rPr>
              <a:t>घराना </a:t>
            </a:r>
            <a:r>
              <a:rPr kumimoji="0" lang="en-US" sz="2100" b="1" i="0" u="none" strike="noStrike" kern="0" cap="none" spc="0" normalizeH="0" baseline="0" noProof="0" dirty="0" smtClean="0">
                <a:ln>
                  <a:noFill/>
                </a:ln>
                <a:solidFill>
                  <a:sysClr val="window" lastClr="FFFFFF"/>
                </a:solidFill>
                <a:effectLst/>
                <a:uLnTx/>
                <a:uFillTx/>
                <a:latin typeface="Arial" pitchFamily="34" charset="0"/>
                <a:ea typeface="+mn-ea"/>
                <a:cs typeface="Arial" pitchFamily="34" charset="0"/>
              </a:rPr>
              <a:t>(Business Group</a:t>
            </a:r>
            <a:r>
              <a:rPr kumimoji="0" lang="en-US" sz="2100" b="1" i="0" u="none" strike="noStrike" kern="0" cap="none" spc="0" normalizeH="0" baseline="0" noProof="0" dirty="0" smtClean="0">
                <a:ln>
                  <a:noFill/>
                </a:ln>
                <a:solidFill>
                  <a:sysClr val="window" lastClr="FFFFFF"/>
                </a:solidFill>
                <a:effectLst/>
                <a:uLnTx/>
                <a:uFillTx/>
                <a:latin typeface="Arial" pitchFamily="34" charset="0"/>
                <a:cs typeface="Kalimati" pitchFamily="2"/>
              </a:rPr>
              <a:t>) </a:t>
            </a:r>
            <a:r>
              <a:rPr lang="ne-NP" sz="2100" b="1" kern="0" dirty="0">
                <a:solidFill>
                  <a:sysClr val="window" lastClr="FFFFFF"/>
                </a:solidFill>
                <a:latin typeface="Preeti"/>
                <a:cs typeface="Kalimati" pitchFamily="2"/>
              </a:rPr>
              <a:t>द्धारा सञ्चालित कृषि कार्य</a:t>
            </a:r>
            <a:endParaRPr kumimoji="0" lang="en-US" sz="2100" b="0" i="0" u="none" strike="noStrike" kern="0" cap="none" spc="0" normalizeH="0" baseline="0" noProof="0" dirty="0">
              <a:ln>
                <a:noFill/>
              </a:ln>
              <a:solidFill>
                <a:sysClr val="window" lastClr="FFFFFF"/>
              </a:solidFill>
              <a:effectLst/>
              <a:uLnTx/>
              <a:uFillTx/>
              <a:latin typeface="Preeti" pitchFamily="2" charset="0"/>
              <a:cs typeface="Kalimati" pitchFamily="2"/>
            </a:endParaRPr>
          </a:p>
        </p:txBody>
      </p:sp>
      <p:sp>
        <p:nvSpPr>
          <p:cNvPr id="24" name="Rounded Rectangle 23"/>
          <p:cNvSpPr/>
          <p:nvPr/>
        </p:nvSpPr>
        <p:spPr>
          <a:xfrm>
            <a:off x="3296355" y="6397256"/>
            <a:ext cx="7766756"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a:solidFill>
                  <a:prstClr val="white"/>
                </a:solidFill>
                <a:latin typeface="Preeti" pitchFamily="2" charset="0"/>
                <a:cs typeface="Kalimati" pitchFamily="2"/>
              </a:rPr>
              <a:t>तोकिएको मापदण्ड पुरा भै सञ्चालित कृषि </a:t>
            </a:r>
            <a:r>
              <a:rPr lang="ne-NP" sz="2000" b="1" kern="0" dirty="0" smtClean="0">
                <a:solidFill>
                  <a:prstClr val="white"/>
                </a:solidFill>
                <a:latin typeface="Preeti" pitchFamily="2" charset="0"/>
                <a:cs typeface="Kalimati" pitchFamily="2"/>
              </a:rPr>
              <a:t>कार्य</a:t>
            </a:r>
            <a:endParaRPr kumimoji="0" lang="en-US" sz="2000" b="0" i="0" u="none" strike="noStrike" kern="0" cap="none" spc="0" normalizeH="0" baseline="0" noProof="0" dirty="0" smtClean="0">
              <a:ln>
                <a:noFill/>
              </a:ln>
              <a:solidFill>
                <a:prstClr val="white"/>
              </a:solidFill>
              <a:effectLst/>
              <a:uLnTx/>
              <a:uFillTx/>
              <a:latin typeface="Preeti" pitchFamily="2" charset="0"/>
              <a:cs typeface="Kalimati" pitchFamily="2"/>
            </a:endParaRPr>
          </a:p>
        </p:txBody>
      </p:sp>
      <p:sp>
        <p:nvSpPr>
          <p:cNvPr id="25" name="Bent-Up Arrow 24"/>
          <p:cNvSpPr/>
          <p:nvPr/>
        </p:nvSpPr>
        <p:spPr>
          <a:xfrm rot="5400000">
            <a:off x="787060" y="4292260"/>
            <a:ext cx="4367390" cy="611689"/>
          </a:xfrm>
          <a:prstGeom prst="bentUp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6" name="Right Arrow 25"/>
          <p:cNvSpPr/>
          <p:nvPr/>
        </p:nvSpPr>
        <p:spPr>
          <a:xfrm>
            <a:off x="2819400" y="2895600"/>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7" name="Right Arrow 26"/>
          <p:cNvSpPr/>
          <p:nvPr/>
        </p:nvSpPr>
        <p:spPr>
          <a:xfrm>
            <a:off x="2766697" y="3392311"/>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8" name="Right Arrow 27"/>
          <p:cNvSpPr/>
          <p:nvPr/>
        </p:nvSpPr>
        <p:spPr>
          <a:xfrm>
            <a:off x="2778520" y="3962400"/>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9" name="Right Arrow 28"/>
          <p:cNvSpPr/>
          <p:nvPr/>
        </p:nvSpPr>
        <p:spPr>
          <a:xfrm>
            <a:off x="2773268" y="4436533"/>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0" name="Right Arrow 29"/>
          <p:cNvSpPr/>
          <p:nvPr/>
        </p:nvSpPr>
        <p:spPr>
          <a:xfrm>
            <a:off x="2743200" y="4958644"/>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1" name="Right Arrow 30"/>
          <p:cNvSpPr/>
          <p:nvPr/>
        </p:nvSpPr>
        <p:spPr>
          <a:xfrm>
            <a:off x="2773268" y="5506154"/>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2" name="Right Arrow 31"/>
          <p:cNvSpPr/>
          <p:nvPr/>
        </p:nvSpPr>
        <p:spPr>
          <a:xfrm>
            <a:off x="2694117" y="6103056"/>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3" name="Equal 32"/>
          <p:cNvSpPr/>
          <p:nvPr/>
        </p:nvSpPr>
        <p:spPr>
          <a:xfrm>
            <a:off x="5384796" y="1406875"/>
            <a:ext cx="903111" cy="457200"/>
          </a:xfrm>
          <a:prstGeom prst="mathEqual">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2" name="Rounded Rectangle 11"/>
          <p:cNvSpPr/>
          <p:nvPr/>
        </p:nvSpPr>
        <p:spPr>
          <a:xfrm>
            <a:off x="2667000" y="1864075"/>
            <a:ext cx="6172200" cy="726725"/>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lgn="ctr">
              <a:defRPr/>
            </a:pPr>
            <a:r>
              <a:rPr lang="ne-NP" sz="2000" kern="0" dirty="0" smtClean="0">
                <a:solidFill>
                  <a:prstClr val="white"/>
                </a:solidFill>
                <a:latin typeface="Preeti" pitchFamily="2" charset="0"/>
                <a:cs typeface="Kalimati" pitchFamily="2"/>
              </a:rPr>
              <a:t>संस्थागत कृषि कार्य</a:t>
            </a:r>
            <a:endParaRPr lang="en-US" sz="2000" kern="0" dirty="0" smtClean="0">
              <a:solidFill>
                <a:prstClr val="white"/>
              </a:solidFill>
              <a:latin typeface="Preeti" pitchFamily="2" charset="0"/>
              <a:cs typeface="Kalimati" pitchFamily="2"/>
            </a:endParaRPr>
          </a:p>
          <a:p>
            <a:pPr lvl="0" algn="ctr">
              <a:defRPr/>
            </a:pPr>
            <a:r>
              <a:rPr kumimoji="0" lang="en-US" sz="2000" b="0" i="0" u="none" strike="noStrike" kern="0" cap="none" spc="0" normalizeH="0" baseline="0" noProof="0" dirty="0" smtClean="0">
                <a:ln>
                  <a:noFill/>
                </a:ln>
                <a:solidFill>
                  <a:prstClr val="white"/>
                </a:solidFill>
                <a:effectLst/>
                <a:uLnTx/>
                <a:uFillTx/>
                <a:latin typeface="Arial" pitchFamily="34" charset="0"/>
                <a:cs typeface="Kalimati" pitchFamily="2"/>
              </a:rPr>
              <a:t>Institutional </a:t>
            </a:r>
            <a:r>
              <a:rPr kumimoji="0" lang="en-US" sz="2000" b="0" i="0" u="none" strike="noStrike" kern="0" cap="none" spc="0" normalizeH="0" baseline="0" noProof="0" dirty="0" err="1" smtClean="0">
                <a:ln>
                  <a:noFill/>
                </a:ln>
                <a:solidFill>
                  <a:prstClr val="white"/>
                </a:solidFill>
                <a:effectLst/>
                <a:uLnTx/>
                <a:uFillTx/>
                <a:latin typeface="Arial" pitchFamily="34" charset="0"/>
                <a:cs typeface="Kalimati" pitchFamily="2"/>
              </a:rPr>
              <a:t>Agri</a:t>
            </a:r>
            <a:r>
              <a:rPr kumimoji="0" lang="en-US" sz="2000" b="0" i="0" u="none" strike="noStrike" kern="0" cap="none" spc="0" normalizeH="0" baseline="0" noProof="0" dirty="0" smtClean="0">
                <a:ln>
                  <a:noFill/>
                </a:ln>
                <a:solidFill>
                  <a:prstClr val="white"/>
                </a:solidFill>
                <a:effectLst/>
                <a:uLnTx/>
                <a:uFillTx/>
                <a:latin typeface="Arial" pitchFamily="34" charset="0"/>
                <a:cs typeface="Kalimati" pitchFamily="2"/>
              </a:rPr>
              <a:t>-activity</a:t>
            </a:r>
          </a:p>
        </p:txBody>
      </p:sp>
    </p:spTree>
    <p:extLst>
      <p:ext uri="{BB962C8B-B14F-4D97-AF65-F5344CB8AC3E}">
        <p14:creationId xmlns:p14="http://schemas.microsoft.com/office/powerpoint/2010/main" val="1650054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4810</TotalTime>
  <Words>2110</Words>
  <Application>Microsoft Office PowerPoint</Application>
  <PresentationFormat>Custom</PresentationFormat>
  <Paragraphs>189</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राष्ट्रिय कृषिगणना २०७८ प्रशिक्षकको लागि क्षेत्रीयस्तरको तालिम मितिः चैत्र २१, २०७८ बाँके, मोरङ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641</cp:revision>
  <dcterms:created xsi:type="dcterms:W3CDTF">2006-08-16T00:00:00Z</dcterms:created>
  <dcterms:modified xsi:type="dcterms:W3CDTF">2022-03-26T10:11:12Z</dcterms:modified>
</cp:coreProperties>
</file>